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Saira Condensed Bold" charset="1" panose="00000806000000000000"/>
      <p:regular r:id="rId18"/>
    </p:embeddedFont>
    <p:embeddedFont>
      <p:font typeface="Clear Sans" charset="1" panose="020B0503030202020304"/>
      <p:regular r:id="rId19"/>
    </p:embeddedFont>
    <p:embeddedFont>
      <p:font typeface="PT Sans" charset="1" panose="020B0503020203020204"/>
      <p:regular r:id="rId20"/>
    </p:embeddedFont>
    <p:embeddedFont>
      <p:font typeface="Clear Sans Bold" charset="1" panose="020B0803030202020304"/>
      <p:regular r:id="rId21"/>
    </p:embeddedFont>
    <p:embeddedFont>
      <p:font typeface="Saira Condensed" charset="1" panose="00000506000000000000"/>
      <p:regular r:id="rId22"/>
    </p:embeddedFont>
    <p:embeddedFont>
      <p:font typeface="Saira Condensed Ultra-Bold" charset="1" panose="00000906000000000000"/>
      <p:regular r:id="rId23"/>
    </p:embeddedFont>
    <p:embeddedFont>
      <p:font typeface="Canva Sans" charset="1" panose="020B0503030501040103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Relationship Id="rId3" Target="https://www.rewild.scot/rewilding-stories/the-village-that-raised-a-forest" TargetMode="External" Type="http://schemas.openxmlformats.org/officeDocument/2006/relationships/hyperlink"/><Relationship Id="rId4" Target="https://www.rewild.scot/rewilding-stories/rewilding-the-rottal" TargetMode="External" Type="http://schemas.openxmlformats.org/officeDocument/2006/relationships/hyperlink"/><Relationship Id="rId5" Target="https://rewildingeurope.com/landscapes/affric-highlands/?gad_source=1&amp;gclid=Cj0KCQjwz7C2BhDkARIsAA_SZKZ4oGGDU2n5Mx_p_poey6WE2DMb7vrA0c73IBjPbDhdeV2-LUrh5JAaAppmEALw_wcB" TargetMode="External" Type="http://schemas.openxmlformats.org/officeDocument/2006/relationships/hyperlink"/><Relationship Id="rId6" Target="../media/image8.png" Type="http://schemas.openxmlformats.org/officeDocument/2006/relationships/image"/><Relationship Id="rId7" Target="../media/image9.jpeg" Type="http://schemas.openxmlformats.org/officeDocument/2006/relationships/image"/><Relationship Id="rId8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www.rewild.scot/uploads/Rewilding%20Nation%20Charter_27-2-24.pdf" TargetMode="External" Type="http://schemas.openxmlformats.org/officeDocument/2006/relationships/hyperlink"/><Relationship Id="rId3" Target="../media/image1.png" Type="http://schemas.openxmlformats.org/officeDocument/2006/relationships/image"/><Relationship Id="rId4" Target="../media/image1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5.png" Type="http://schemas.openxmlformats.org/officeDocument/2006/relationships/image"/><Relationship Id="rId4" Target="https://www.rewild.scot/charter" TargetMode="External" Type="http://schemas.openxmlformats.org/officeDocument/2006/relationships/hyperlink"/><Relationship Id="rId5" Target="https://www.youtube.com/watch?v=3qogJE4sqtw" TargetMode="External" Type="http://schemas.openxmlformats.org/officeDocument/2006/relationships/hyperlink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jpeg" Type="http://schemas.openxmlformats.org/officeDocument/2006/relationships/image"/><Relationship Id="rId3" Target="../media/image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66800"/>
            <a:ext cx="7450008" cy="6477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549"/>
              </a:lnSpc>
            </a:pPr>
            <a:r>
              <a:rPr lang="en-US" b="true" sz="7500" spc="-157">
                <a:solidFill>
                  <a:srgbClr val="4E5E20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SMAOINICH AIR ÀITE FIADHAIN AS AITHNE DHUT GU MATH: DÈ THA GA FHÀGAIL FIADHAIN?</a:t>
            </a:r>
          </a:p>
          <a:p>
            <a:pPr algn="l">
              <a:lnSpc>
                <a:spcPts val="8549"/>
              </a:lnSpc>
            </a:pP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6667500"/>
            <a:ext cx="7450008" cy="2590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47698" indent="-323849" lvl="1">
              <a:lnSpc>
                <a:spcPts val="4199"/>
              </a:lnSpc>
              <a:buAutoNum type="arabicPeriod" startAt="1"/>
            </a:pPr>
            <a:r>
              <a:rPr lang="en-US" sz="29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Smaoinich mu dheidhinn</a:t>
            </a:r>
          </a:p>
          <a:p>
            <a:pPr algn="l" marL="647698" indent="-323849" lvl="1">
              <a:lnSpc>
                <a:spcPts val="4199"/>
              </a:lnSpc>
              <a:buAutoNum type="arabicPeriod" startAt="1"/>
            </a:pPr>
            <a:r>
              <a:rPr lang="en-US" sz="29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Bruidhinn ri com-pàirtiche mud bheachdan</a:t>
            </a:r>
          </a:p>
          <a:p>
            <a:pPr algn="l" marL="647698" indent="-323849" lvl="1">
              <a:lnSpc>
                <a:spcPts val="4199"/>
              </a:lnSpc>
              <a:spcBef>
                <a:spcPct val="0"/>
              </a:spcBef>
              <a:buAutoNum type="arabicPeriod" startAt="1"/>
            </a:pPr>
            <a:r>
              <a:rPr lang="en-US" sz="29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Sgrìobh am mìneachadh agaibh còmhla ri chèile air nota post-it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307028" y="83534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" t="0" r="-147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9459936" y="0"/>
            <a:ext cx="10176340" cy="10287000"/>
            <a:chOff x="0" y="0"/>
            <a:chExt cx="5956300" cy="602107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956300" cy="6021070"/>
            </a:xfrm>
            <a:custGeom>
              <a:avLst/>
              <a:gdLst/>
              <a:ahLst/>
              <a:cxnLst/>
              <a:rect r="r" b="b" t="t" l="l"/>
              <a:pathLst>
                <a:path h="6021070" w="595630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3"/>
              <a:stretch>
                <a:fillRect l="-25842" t="0" r="-25842" b="0"/>
              </a:stretch>
            </a:blipFill>
          </p:spPr>
        </p:sp>
      </p:grpSp>
      <p:sp>
        <p:nvSpPr>
          <p:cNvPr name="TextBox 7" id="7"/>
          <p:cNvSpPr txBox="true"/>
          <p:nvPr/>
        </p:nvSpPr>
        <p:spPr>
          <a:xfrm rot="0">
            <a:off x="11799822" y="1000125"/>
            <a:ext cx="5459478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Pools and bog peatland at dawn, Flow Country / Mark Hamblin/2020VISION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459428" y="85058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" t="0" r="-147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07028" y="8376194"/>
            <a:ext cx="5952272" cy="882106"/>
          </a:xfrm>
          <a:custGeom>
            <a:avLst/>
            <a:gdLst/>
            <a:ahLst/>
            <a:cxnLst/>
            <a:rect r="r" b="b" t="t" l="l"/>
            <a:pathLst>
              <a:path h="882106" w="5952272">
                <a:moveTo>
                  <a:pt x="0" y="0"/>
                </a:moveTo>
                <a:lnTo>
                  <a:pt x="5952272" y="0"/>
                </a:lnTo>
                <a:lnTo>
                  <a:pt x="5952272" y="882106"/>
                </a:lnTo>
                <a:lnTo>
                  <a:pt x="0" y="882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" t="0" r="-125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516946" y="1057275"/>
            <a:ext cx="13438688" cy="10041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727"/>
              </a:lnSpc>
              <a:spcBef>
                <a:spcPct val="0"/>
              </a:spcBef>
            </a:pPr>
            <a:r>
              <a:rPr lang="en-US" b="true" sz="6778" spc="-142">
                <a:solidFill>
                  <a:srgbClr val="ED5724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AN URRAINN DO SEO TACHAIRT ANN AN ALBA?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516946" y="7001779"/>
            <a:ext cx="4614802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u="sng">
                <a:solidFill>
                  <a:srgbClr val="4E5E20"/>
                </a:solidFill>
                <a:latin typeface="Clear Sans"/>
                <a:ea typeface="Clear Sans"/>
                <a:cs typeface="Clear Sans"/>
                <a:sym typeface="Clear Sans"/>
                <a:hlinkClick r:id="rId3" tooltip="https://www.rewild.scot/rewilding-stories/the-village-that-raised-a-forest"/>
              </a:rPr>
              <a:t>Obar Itheachan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836599" y="7019965"/>
            <a:ext cx="4614802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u="sng">
                <a:solidFill>
                  <a:srgbClr val="4E5E20"/>
                </a:solidFill>
                <a:latin typeface="Clear Sans"/>
                <a:ea typeface="Clear Sans"/>
                <a:cs typeface="Clear Sans"/>
                <a:sym typeface="Clear Sans"/>
                <a:hlinkClick r:id="rId4" tooltip="https://www.rewild.scot/rewilding-stories/rewilding-the-rottal"/>
              </a:rPr>
              <a:t>Oighreachd Rottal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2156251" y="7042419"/>
            <a:ext cx="4614802" cy="5378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u="sng">
                <a:solidFill>
                  <a:srgbClr val="4E5E20"/>
                </a:solidFill>
                <a:latin typeface="Clear Sans"/>
                <a:ea typeface="Clear Sans"/>
                <a:cs typeface="Clear Sans"/>
                <a:sym typeface="Clear Sans"/>
                <a:hlinkClick r:id="rId5" tooltip="https://rewildingeurope.com/landscapes/affric-highlands/?gad_source=1&amp;gclid=Cj0KCQjwz7C2BhDkARIsAA_SZKZ4oGGDU2n5Mx_p_poey6WE2DMb7vrA0c73IBjPbDhdeV2-LUrh5JAaAppmEALw_wcB"/>
              </a:rPr>
              <a:t>Gleann Afraig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516946" y="3057147"/>
            <a:ext cx="4614802" cy="3763559"/>
            <a:chOff x="0" y="0"/>
            <a:chExt cx="996639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996639" cy="812800"/>
            </a:xfrm>
            <a:custGeom>
              <a:avLst/>
              <a:gdLst/>
              <a:ahLst/>
              <a:cxnLst/>
              <a:rect r="r" b="b" t="t" l="l"/>
              <a:pathLst>
                <a:path h="812800" w="996639">
                  <a:moveTo>
                    <a:pt x="0" y="0"/>
                  </a:moveTo>
                  <a:lnTo>
                    <a:pt x="996639" y="0"/>
                  </a:lnTo>
                  <a:lnTo>
                    <a:pt x="99663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8252" t="0" r="-8252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159986" y="3057147"/>
            <a:ext cx="4614802" cy="3763559"/>
            <a:chOff x="0" y="0"/>
            <a:chExt cx="996639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996639" cy="812800"/>
            </a:xfrm>
            <a:custGeom>
              <a:avLst/>
              <a:gdLst/>
              <a:ahLst/>
              <a:cxnLst/>
              <a:rect r="r" b="b" t="t" l="l"/>
              <a:pathLst>
                <a:path h="812800" w="996639">
                  <a:moveTo>
                    <a:pt x="0" y="0"/>
                  </a:moveTo>
                  <a:lnTo>
                    <a:pt x="996639" y="0"/>
                  </a:lnTo>
                  <a:lnTo>
                    <a:pt x="99663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7"/>
              <a:stretch>
                <a:fillRect l="-22492" t="0" r="-22492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6836599" y="3057147"/>
            <a:ext cx="4614802" cy="3763559"/>
            <a:chOff x="0" y="0"/>
            <a:chExt cx="996639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96639" cy="812800"/>
            </a:xfrm>
            <a:custGeom>
              <a:avLst/>
              <a:gdLst/>
              <a:ahLst/>
              <a:cxnLst/>
              <a:rect r="r" b="b" t="t" l="l"/>
              <a:pathLst>
                <a:path h="812800" w="996639">
                  <a:moveTo>
                    <a:pt x="0" y="0"/>
                  </a:moveTo>
                  <a:lnTo>
                    <a:pt x="996639" y="0"/>
                  </a:lnTo>
                  <a:lnTo>
                    <a:pt x="996639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8"/>
              <a:stretch>
                <a:fillRect l="-22816" t="0" r="-22816" b="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13640099" y="6174709"/>
            <a:ext cx="2964708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Walkers in Glen Affric /  munro1/Shutterstock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973505" y="6174709"/>
            <a:ext cx="4227493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A remeandered section of Rottal Burn / James Shooter/scotlandbigpicture.com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838527" y="6174709"/>
            <a:ext cx="4036046" cy="7359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Young families gathered around ready for a tree planting event at Abrichan / James Shooter</a:t>
            </a:r>
          </a:p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76325"/>
            <a:ext cx="14675798" cy="11860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292"/>
              </a:lnSpc>
              <a:spcBef>
                <a:spcPct val="0"/>
              </a:spcBef>
            </a:pPr>
            <a:r>
              <a:rPr lang="en-US" b="true" sz="8151" spc="-171">
                <a:solidFill>
                  <a:srgbClr val="38939D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 A’ CHAIRT NÀISEAN ATH-FHIADHACHAIDH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09650" y="2550670"/>
            <a:ext cx="16505195" cy="5647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656"/>
              </a:lnSpc>
            </a:pPr>
            <a:r>
              <a:rPr lang="en-US" sz="1897" b="true">
                <a:solidFill>
                  <a:srgbClr val="ED572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1. Ath-fhiadhachadh gus Nàdar Ath-stèidheachadh: </a:t>
            </a:r>
            <a:r>
              <a:rPr lang="en-US" sz="189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Tha nàdair mar bhunait a’ bhidh a dh’itheas sinn, an adhair a dh’anaileas sinn agus an uisge a dh’òlas sinn, ach chan urrainn do nàdair a chumail a’ dol a thoirt nan seirbheisean seo nuair a thathas a’ gabhail brath air gun sgur. Tha ath-fhiadhachadh a’ toirt an dòchais as fheàrr gus slàinte a thoirt air ais dhan t-saoghal nàdarra air a bheil sinn uile an eisimeil.</a:t>
            </a:r>
          </a:p>
          <a:p>
            <a:pPr algn="l">
              <a:lnSpc>
                <a:spcPts val="2656"/>
              </a:lnSpc>
            </a:pPr>
          </a:p>
          <a:p>
            <a:pPr algn="l">
              <a:lnSpc>
                <a:spcPts val="2656"/>
              </a:lnSpc>
            </a:pPr>
            <a:r>
              <a:rPr lang="en-US" sz="1897" b="true">
                <a:solidFill>
                  <a:srgbClr val="ED572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2. Gar n-Ath-fhiadhachadh Fhèin: </a:t>
            </a:r>
            <a:r>
              <a:rPr lang="en-US" sz="189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Tha nàdar as fheàrr nuair a tha e fiadhaich is gun dùil - làn annas, aoibhneas is iongnaidh. Ma tha sinn ag iarraidh tlachd a ghabhail às na toraidhean nàdair, nach ionnsaich sinn a ghabhail ri barrachd mì-chinnt, taic a thoirt do cho-bhith le fiadh-bheatha is barrachd àite a dhèanamh do dh’fhiadhachas nar beathannan làitheil.</a:t>
            </a:r>
          </a:p>
          <a:p>
            <a:pPr algn="l">
              <a:lnSpc>
                <a:spcPts val="2656"/>
              </a:lnSpc>
            </a:pPr>
          </a:p>
          <a:p>
            <a:pPr algn="l">
              <a:lnSpc>
                <a:spcPts val="2656"/>
              </a:lnSpc>
            </a:pPr>
            <a:r>
              <a:rPr lang="en-US" sz="1897" b="true">
                <a:solidFill>
                  <a:srgbClr val="ED572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3. Ath-fhiadhachadh do Dhaoine: </a:t>
            </a:r>
            <a:r>
              <a:rPr lang="en-US" sz="189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Chan urrainnear a dhol air adhart mar as àbhaist. Tha e riatanach a-nis a bhith ag atharrachadh mar a nì sinn rudan, ach feumaidh a h-uile duine a bhith an sàs san atharrachadh sin. Tha sinn a’ toirt cuireadh mar sin do dhaoine a thighinn an sàs ann an ath-fhiadhachadh na h-Alba. Ag obair còmhla, ’s urrainn dhuinn Nàisean Ath-fhiadhachaidh nas sheasmhaiche, nas cothromaiche a dhèanamh, às am faod sinn uile a bhith moiteil.</a:t>
            </a:r>
          </a:p>
          <a:p>
            <a:pPr algn="l">
              <a:lnSpc>
                <a:spcPts val="2656"/>
              </a:lnSpc>
            </a:pPr>
          </a:p>
          <a:p>
            <a:pPr algn="l">
              <a:lnSpc>
                <a:spcPts val="2656"/>
              </a:lnSpc>
            </a:pPr>
            <a:r>
              <a:rPr lang="en-US" sz="1897" b="true">
                <a:solidFill>
                  <a:srgbClr val="ED5724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4. Ath-fhiadhachadh aig Ìre Mhòr: </a:t>
            </a:r>
            <a:r>
              <a:rPr lang="en-US" sz="1897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Faodaidh ath-fhiadhachadh na mìrean a tha air fhàgail de nàdair ath-cheanglachadh is mheudachadh - a’ cur car de chall bìth-iomadachd sna ceàrnaidhean beaga iomallach seo. Gu cudromach, bhiodh ath-fhiadhachadh aig ìre mhòr a’ toirt ceangailteachd air ais aig ìre a’ chruth-tìre, a’ leigeil le fiadh-bheatha soirbheachadh agus gar cuideachadh ann a bhith a’ dèiligeadh ri briseadh na gnàth-sìde.</a:t>
            </a:r>
          </a:p>
          <a:p>
            <a:pPr algn="l">
              <a:lnSpc>
                <a:spcPts val="2656"/>
              </a:lnSpc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307028" y="8376194"/>
            <a:ext cx="5952272" cy="882106"/>
          </a:xfrm>
          <a:custGeom>
            <a:avLst/>
            <a:gdLst/>
            <a:ahLst/>
            <a:cxnLst/>
            <a:rect r="r" b="b" t="t" l="l"/>
            <a:pathLst>
              <a:path h="882106" w="5952272">
                <a:moveTo>
                  <a:pt x="0" y="0"/>
                </a:moveTo>
                <a:lnTo>
                  <a:pt x="5952272" y="0"/>
                </a:lnTo>
                <a:lnTo>
                  <a:pt x="5952272" y="882106"/>
                </a:lnTo>
                <a:lnTo>
                  <a:pt x="0" y="882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" t="0" r="-125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93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24656" y="5895146"/>
            <a:ext cx="13438688" cy="2200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8639"/>
              </a:lnSpc>
              <a:spcBef>
                <a:spcPct val="0"/>
              </a:spcBef>
            </a:pPr>
            <a:r>
              <a:rPr lang="en-US" b="true" sz="7578" spc="-159" u="sng">
                <a:solidFill>
                  <a:srgbClr val="FFFFFF"/>
                </a:solidFill>
                <a:latin typeface="Saira Condensed Bold"/>
                <a:ea typeface="Saira Condensed Bold"/>
                <a:cs typeface="Saira Condensed Bold"/>
                <a:sym typeface="Saira Condensed Bold"/>
                <a:hlinkClick r:id="rId2" tooltip="https://www.rewild.scot/uploads/Rewilding%20Nation%20Charter_27-2-24.pdf"/>
              </a:rPr>
              <a:t> A’ CHAIRT NÀISEAN ATH-FHIADHACHAIDH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307028" y="83534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" t="0" r="-147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0" y="0"/>
            <a:ext cx="18288000" cy="5246370"/>
            <a:chOff x="0" y="0"/>
            <a:chExt cx="283329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833290" cy="812800"/>
            </a:xfrm>
            <a:custGeom>
              <a:avLst/>
              <a:gdLst/>
              <a:ahLst/>
              <a:cxnLst/>
              <a:rect r="r" b="b" t="t" l="l"/>
              <a:pathLst>
                <a:path h="812800" w="2833290">
                  <a:moveTo>
                    <a:pt x="0" y="0"/>
                  </a:moveTo>
                  <a:lnTo>
                    <a:pt x="2833290" y="0"/>
                  </a:lnTo>
                  <a:lnTo>
                    <a:pt x="283329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0" t="-43566" r="0" b="-88399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13934878" y="4345296"/>
            <a:ext cx="3889539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Evening light over west coast of Lewis, Outer Hebrides / Peter Cairns/Northshots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24656" y="5440784"/>
            <a:ext cx="12927996" cy="22237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Carson?</a:t>
            </a:r>
          </a:p>
          <a:p>
            <a:pPr algn="l">
              <a:lnSpc>
                <a:spcPts val="4479"/>
              </a:lnSpc>
            </a:pPr>
            <a:r>
              <a:rPr lang="en-US" sz="31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Carson nach eil?</a:t>
            </a:r>
          </a:p>
          <a:p>
            <a:pPr algn="l">
              <a:lnSpc>
                <a:spcPts val="4479"/>
              </a:lnSpc>
            </a:pPr>
          </a:p>
          <a:p>
            <a:pPr algn="l" marL="0" indent="0" lvl="0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Dè a dh’fheumas atharrachadh gus an gabh nàdar cùram dheth fhèin?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2424656" y="1882058"/>
            <a:ext cx="13438688" cy="30441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979"/>
              </a:lnSpc>
              <a:spcBef>
                <a:spcPct val="0"/>
              </a:spcBef>
            </a:pPr>
            <a:r>
              <a:rPr lang="en-US" b="true" sz="6999" spc="-146">
                <a:solidFill>
                  <a:srgbClr val="ED5724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A BHEIL NÀDAR A’ GABHAIL CÙRAM DHETH FHÈIN SNA H-ÀITICHEAN AIR AN ROBH THU A’ SMAOINEACHADH? 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307028" y="8376194"/>
            <a:ext cx="5952272" cy="882106"/>
          </a:xfrm>
          <a:custGeom>
            <a:avLst/>
            <a:gdLst/>
            <a:ahLst/>
            <a:cxnLst/>
            <a:rect r="r" b="b" t="t" l="l"/>
            <a:pathLst>
              <a:path h="882106" w="5952272">
                <a:moveTo>
                  <a:pt x="0" y="0"/>
                </a:moveTo>
                <a:lnTo>
                  <a:pt x="5952272" y="0"/>
                </a:lnTo>
                <a:lnTo>
                  <a:pt x="5952272" y="882106"/>
                </a:lnTo>
                <a:lnTo>
                  <a:pt x="0" y="882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" t="0" r="-125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93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2424656" y="3645873"/>
            <a:ext cx="13438688" cy="30619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058"/>
              </a:lnSpc>
              <a:spcBef>
                <a:spcPct val="0"/>
              </a:spcBef>
            </a:pPr>
            <a:r>
              <a:rPr lang="en-US" b="true" sz="10577" spc="-222">
                <a:solidFill>
                  <a:srgbClr val="FFFFFF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DÈ TH’ ANN AN ATH-FHIADHACHADH?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1307028" y="83534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" t="0" r="-147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8939D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1061895"/>
            <a:ext cx="6522651" cy="81172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Tha </a:t>
            </a:r>
            <a:r>
              <a:rPr lang="en-US" sz="3300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ath-fhiadhachadh</a:t>
            </a:r>
            <a:r>
              <a:rPr lang="en-US" sz="330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 na dhòigh-obrach adhartach a dh’ionnsaigh glèidhteachas. Tha e a’ leigeil le nàdar cùram a thoirt dha fhèin, a’ toirt comas do phròiseasan nàdarra gus cumadh a thoirt do dh’fhearann is cuan, a’ càradh shiostaman-èiceo is a’ slànachadh chruthan-tìre caithte. Tro ath-fhiadhachadh, bidh ruitheaman nàdarra fiadh-bheatha a’ dèanamh àrainnean nas fhiadhain is nas bìth-iomadach.</a:t>
            </a:r>
          </a:p>
          <a:p>
            <a:pPr algn="l" marL="0" indent="0" lvl="0">
              <a:lnSpc>
                <a:spcPts val="4620"/>
              </a:lnSpc>
              <a:spcBef>
                <a:spcPct val="0"/>
              </a:spcBef>
            </a:pPr>
          </a:p>
        </p:txBody>
      </p:sp>
      <p:grpSp>
        <p:nvGrpSpPr>
          <p:cNvPr name="Group 3" id="3"/>
          <p:cNvGrpSpPr/>
          <p:nvPr/>
        </p:nvGrpSpPr>
        <p:grpSpPr>
          <a:xfrm rot="0">
            <a:off x="7796925" y="-1646229"/>
            <a:ext cx="11934309" cy="12064085"/>
            <a:chOff x="0" y="0"/>
            <a:chExt cx="5956300" cy="602107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956300" cy="6021070"/>
            </a:xfrm>
            <a:custGeom>
              <a:avLst/>
              <a:gdLst/>
              <a:ahLst/>
              <a:cxnLst/>
              <a:rect r="r" b="b" t="t" l="l"/>
              <a:pathLst>
                <a:path h="6021070" w="5956300">
                  <a:moveTo>
                    <a:pt x="0" y="6021070"/>
                  </a:moveTo>
                  <a:lnTo>
                    <a:pt x="692150" y="0"/>
                  </a:lnTo>
                  <a:lnTo>
                    <a:pt x="5956300" y="0"/>
                  </a:lnTo>
                  <a:lnTo>
                    <a:pt x="5264150" y="6021070"/>
                  </a:lnTo>
                  <a:close/>
                </a:path>
              </a:pathLst>
            </a:custGeom>
            <a:blipFill>
              <a:blip r:embed="rId2"/>
              <a:stretch>
                <a:fillRect l="-25953" t="0" r="-25953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11307028" y="83534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" t="0" r="-14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307028" y="1000125"/>
            <a:ext cx="5952272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Seagrass meadow with Peacock worm filter feeding in foreground, Loch Craignish / SCOTLAND: The Big Picture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1307028" y="83534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7" t="0" r="-14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07170" y="-86235"/>
            <a:ext cx="18502340" cy="10407566"/>
          </a:xfrm>
          <a:custGeom>
            <a:avLst/>
            <a:gdLst/>
            <a:ahLst/>
            <a:cxnLst/>
            <a:rect r="r" b="b" t="t" l="l"/>
            <a:pathLst>
              <a:path h="10407566" w="18502340">
                <a:moveTo>
                  <a:pt x="0" y="0"/>
                </a:moveTo>
                <a:lnTo>
                  <a:pt x="18502340" y="0"/>
                </a:lnTo>
                <a:lnTo>
                  <a:pt x="18502340" y="10407566"/>
                </a:lnTo>
                <a:lnTo>
                  <a:pt x="0" y="1040756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096177" y="6040101"/>
            <a:ext cx="12191823" cy="2129866"/>
            <a:chOff x="0" y="0"/>
            <a:chExt cx="16255764" cy="2839821"/>
          </a:xfrm>
        </p:grpSpPr>
        <p:grpSp>
          <p:nvGrpSpPr>
            <p:cNvPr name="Group 5" id="5"/>
            <p:cNvGrpSpPr/>
            <p:nvPr/>
          </p:nvGrpSpPr>
          <p:grpSpPr>
            <a:xfrm rot="-10800000">
              <a:off x="1358387" y="0"/>
              <a:ext cx="14897376" cy="2839821"/>
              <a:chOff x="0" y="0"/>
              <a:chExt cx="2493489" cy="475323"/>
            </a:xfrm>
          </p:grpSpPr>
          <p:sp>
            <p:nvSpPr>
              <p:cNvPr name="Freeform 6" id="6">
                <a:hlinkClick r:id="rId4" tooltip="https://www.rewild.scot/charter"/>
              </p:cNvPr>
              <p:cNvSpPr/>
              <p:nvPr/>
            </p:nvSpPr>
            <p:spPr>
              <a:xfrm flipH="false" flipV="false" rot="0">
                <a:off x="0" y="0"/>
                <a:ext cx="2493489" cy="475323"/>
              </a:xfrm>
              <a:custGeom>
                <a:avLst/>
                <a:gdLst/>
                <a:ahLst/>
                <a:cxnLst/>
                <a:rect r="r" b="b" t="t" l="l"/>
                <a:pathLst>
                  <a:path h="475323" w="2493489">
                    <a:moveTo>
                      <a:pt x="0" y="0"/>
                    </a:moveTo>
                    <a:lnTo>
                      <a:pt x="2493489" y="0"/>
                    </a:lnTo>
                    <a:lnTo>
                      <a:pt x="2493489" y="475323"/>
                    </a:lnTo>
                    <a:lnTo>
                      <a:pt x="0" y="475323"/>
                    </a:lnTo>
                    <a:close/>
                  </a:path>
                </a:pathLst>
              </a:custGeom>
              <a:solidFill>
                <a:srgbClr val="ED5724">
                  <a:alpha val="80000"/>
                </a:srgbClr>
              </a:solidFill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0"/>
                <a:ext cx="2493489" cy="475323"/>
              </a:xfrm>
              <a:prstGeom prst="rect">
                <a:avLst/>
              </a:prstGeom>
            </p:spPr>
            <p:txBody>
              <a:bodyPr anchor="ctr" rtlCol="false" tIns="63053" lIns="63053" bIns="63053" rIns="63053"/>
              <a:lstStyle/>
              <a:p>
                <a:pPr algn="ctr">
                  <a:lnSpc>
                    <a:spcPts val="1320"/>
                  </a:lnSpc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-10800000">
              <a:off x="0" y="0"/>
              <a:ext cx="3786428" cy="2839821"/>
              <a:chOff x="0" y="0"/>
              <a:chExt cx="812800" cy="60960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12800" cy="609600"/>
              </a:xfrm>
              <a:custGeom>
                <a:avLst/>
                <a:gdLst/>
                <a:ahLst/>
                <a:cxnLst/>
                <a:rect r="r" b="b" t="t" l="l"/>
                <a:pathLst>
                  <a:path h="609600" w="812800">
                    <a:moveTo>
                      <a:pt x="203200" y="0"/>
                    </a:moveTo>
                    <a:lnTo>
                      <a:pt x="812800" y="0"/>
                    </a:lnTo>
                    <a:lnTo>
                      <a:pt x="609600" y="609600"/>
                    </a:lnTo>
                    <a:lnTo>
                      <a:pt x="0" y="609600"/>
                    </a:lnTo>
                    <a:lnTo>
                      <a:pt x="203200" y="0"/>
                    </a:lnTo>
                    <a:close/>
                  </a:path>
                </a:pathLst>
              </a:custGeom>
              <a:solidFill>
                <a:srgbClr val="ED5724">
                  <a:alpha val="80000"/>
                </a:srgbClr>
              </a:solidFill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101600" y="0"/>
                <a:ext cx="609600" cy="609600"/>
              </a:xfrm>
              <a:prstGeom prst="rect">
                <a:avLst/>
              </a:prstGeom>
            </p:spPr>
            <p:txBody>
              <a:bodyPr anchor="ctr" rtlCol="false" tIns="63053" lIns="63053" bIns="63053" rIns="63053"/>
              <a:lstStyle/>
              <a:p>
                <a:pPr algn="ctr">
                  <a:lnSpc>
                    <a:spcPts val="1320"/>
                  </a:lnSpc>
                </a:pPr>
              </a:p>
            </p:txBody>
          </p:sp>
        </p:grpSp>
      </p:grpSp>
      <p:sp>
        <p:nvSpPr>
          <p:cNvPr name="TextBox 11" id="11"/>
          <p:cNvSpPr txBox="true"/>
          <p:nvPr/>
        </p:nvSpPr>
        <p:spPr>
          <a:xfrm rot="0">
            <a:off x="7407202" y="6683394"/>
            <a:ext cx="10264806" cy="748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019"/>
              </a:lnSpc>
              <a:spcBef>
                <a:spcPct val="0"/>
              </a:spcBef>
            </a:pPr>
            <a:r>
              <a:rPr lang="en-US" sz="4299" u="sng">
                <a:solidFill>
                  <a:srgbClr val="FFFFFF"/>
                </a:solidFill>
                <a:latin typeface="Saira Condensed"/>
                <a:ea typeface="Saira Condensed"/>
                <a:cs typeface="Saira Condensed"/>
                <a:sym typeface="Saira Condensed"/>
                <a:hlinkClick r:id="rId5" tooltip="https://www.youtube.com/watch?v=3qogJE4sqtw"/>
              </a:rPr>
              <a:t>https://www.youtube.com/watch?v=3qogJE4sqtw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D572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5278143"/>
            <a:ext cx="16230600" cy="15881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40"/>
              </a:lnSpc>
              <a:spcBef>
                <a:spcPct val="0"/>
              </a:spcBef>
            </a:pPr>
            <a:r>
              <a:rPr lang="en-US" sz="4600">
                <a:solidFill>
                  <a:srgbClr val="FFFFFF"/>
                </a:solidFill>
                <a:latin typeface="Clear Sans"/>
                <a:ea typeface="Clear Sans"/>
                <a:cs typeface="Clear Sans"/>
                <a:sym typeface="Clear Sans"/>
              </a:rPr>
              <a:t>A bheil na h-aon draghan is faireachdainnean iomagain agad mun àrainneachd agad ri Flo?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700" y="1620199"/>
            <a:ext cx="14340785" cy="33686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00"/>
              </a:lnSpc>
            </a:pPr>
            <a:r>
              <a:rPr lang="en-US" b="true" sz="8000" spc="-168">
                <a:solidFill>
                  <a:srgbClr val="FFFFFF"/>
                </a:solidFill>
                <a:latin typeface="Saira Condensed Ultra-Bold"/>
                <a:ea typeface="Saira Condensed Ultra-Bold"/>
                <a:cs typeface="Saira Condensed Ultra-Bold"/>
                <a:sym typeface="Saira Condensed Ultra-Bold"/>
              </a:rPr>
              <a:t>CIAMAR A THA THU A’ FAIREACHDAINN AN DÈIDH DHUT COIMHEAD AIR AN TRÈILEAR AIRSON </a:t>
            </a:r>
            <a:r>
              <a:rPr lang="en-US" sz="8000" spc="-168">
                <a:solidFill>
                  <a:srgbClr val="FFFFFF"/>
                </a:solidFill>
                <a:latin typeface="Saira Condensed"/>
                <a:ea typeface="Saira Condensed"/>
                <a:cs typeface="Saira Condensed"/>
                <a:sym typeface="Saira Condensed"/>
              </a:rPr>
              <a:t>WHY NOT SCOTLAND?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0" y="7241965"/>
            <a:ext cx="18288000" cy="3045035"/>
          </a:xfrm>
          <a:custGeom>
            <a:avLst/>
            <a:gdLst/>
            <a:ahLst/>
            <a:cxnLst/>
            <a:rect r="r" b="b" t="t" l="l"/>
            <a:pathLst>
              <a:path h="3045035" w="18288000">
                <a:moveTo>
                  <a:pt x="0" y="0"/>
                </a:moveTo>
                <a:lnTo>
                  <a:pt x="18288000" y="0"/>
                </a:lnTo>
                <a:lnTo>
                  <a:pt x="18288000" y="3045035"/>
                </a:lnTo>
                <a:lnTo>
                  <a:pt x="0" y="30450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81692" r="0" b="-117969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1307028" y="83534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" t="0" r="-147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8777277"/>
            <a:ext cx="5952272" cy="488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Flo in Glen Affric at sunrise / </a:t>
            </a:r>
          </a:p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FFFFFF"/>
                </a:solidFill>
                <a:latin typeface="PT Sans"/>
                <a:ea typeface="PT Sans"/>
                <a:cs typeface="PT Sans"/>
                <a:sym typeface="PT Sans"/>
              </a:rPr>
              <a:t>Tierney Lloyd/scotlandbigpciture.com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735254" y="909005"/>
            <a:ext cx="14817491" cy="1642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440"/>
              </a:lnSpc>
              <a:spcBef>
                <a:spcPct val="0"/>
              </a:spcBef>
            </a:pPr>
            <a:r>
              <a:rPr lang="en-US" b="true" sz="9600" spc="-201">
                <a:solidFill>
                  <a:srgbClr val="ED5724"/>
                </a:solidFill>
                <a:latin typeface="Saira Condensed Ultra-Bold"/>
                <a:ea typeface="Saira Condensed Ultra-Bold"/>
                <a:cs typeface="Saira Condensed Ultra-Bold"/>
                <a:sym typeface="Saira Condensed Ultra-Bold"/>
              </a:rPr>
              <a:t>OBAIR BUIDHNE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735254" y="2836182"/>
            <a:ext cx="7073449" cy="598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Dèan rannsachadh air pròiseact ath-fhiadhachaidh a tha a’ tachairt an-dràsta san Roinn Eòrpa.</a:t>
            </a:r>
          </a:p>
          <a:p>
            <a:pPr algn="l">
              <a:lnSpc>
                <a:spcPts val="4759"/>
              </a:lnSpc>
            </a:pPr>
          </a:p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Dèan postair, air am bi thu a’ toirt taisbeanadh dhan chlas air fad aig deireadh an t-seisein seo.</a:t>
            </a:r>
          </a:p>
          <a:p>
            <a:pPr algn="l">
              <a:lnSpc>
                <a:spcPts val="4759"/>
              </a:lnSpc>
            </a:pPr>
          </a:p>
          <a:p>
            <a:pPr algn="l" marL="0" indent="0" lvl="0">
              <a:lnSpc>
                <a:spcPts val="4759"/>
              </a:lnSpc>
              <a:spcBef>
                <a:spcPct val="0"/>
              </a:spcBef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Tagh às na pròiseactan Ath-fhiadhachaidh a leanas...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9385352" y="1204681"/>
            <a:ext cx="7873948" cy="59810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Àrd-tìrean Ibèirianach (An Spàinn)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Beanntan Rhodope (Bulgaria)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Gleann Coa Mòr (Portagail)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Carpathians a Deas (Romania)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Apennines Meadhanach (An Eadailt)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Laplainn na Suaine (An t-Suain)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Beanntan Velebit (Croatia)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Danube Delta (Ucràin/Moldova/Romania)</a:t>
            </a:r>
          </a:p>
          <a:p>
            <a:pPr algn="l" marL="734059" indent="-367030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000000"/>
                </a:solidFill>
                <a:latin typeface="Clear Sans"/>
                <a:ea typeface="Clear Sans"/>
                <a:cs typeface="Clear Sans"/>
                <a:sym typeface="Clear Sans"/>
              </a:rPr>
              <a:t>Oder Delta (A’ Ghearmailt/Pòlainn) 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1307028" y="8376194"/>
            <a:ext cx="5952272" cy="882106"/>
          </a:xfrm>
          <a:custGeom>
            <a:avLst/>
            <a:gdLst/>
            <a:ahLst/>
            <a:cxnLst/>
            <a:rect r="r" b="b" t="t" l="l"/>
            <a:pathLst>
              <a:path h="882106" w="5952272">
                <a:moveTo>
                  <a:pt x="0" y="0"/>
                </a:moveTo>
                <a:lnTo>
                  <a:pt x="5952272" y="0"/>
                </a:lnTo>
                <a:lnTo>
                  <a:pt x="5952272" y="882106"/>
                </a:lnTo>
                <a:lnTo>
                  <a:pt x="0" y="882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" t="0" r="-125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467" y="909005"/>
            <a:ext cx="14604643" cy="1642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3440"/>
              </a:lnSpc>
              <a:spcBef>
                <a:spcPct val="0"/>
              </a:spcBef>
            </a:pPr>
            <a:r>
              <a:rPr lang="en-US" b="true" sz="9600" spc="-201">
                <a:solidFill>
                  <a:srgbClr val="38939D"/>
                </a:solidFill>
                <a:latin typeface="Saira Condensed Bold"/>
                <a:ea typeface="Saira Condensed Bold"/>
                <a:cs typeface="Saira Condensed Bold"/>
                <a:sym typeface="Saira Condensed Bold"/>
              </a:rPr>
              <a:t>SLATAN-TOMHAIS SOIRBHEACHAIS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1028467" y="2867828"/>
            <a:ext cx="16230833" cy="478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Bu chòir dhan phostair is taisbeanadh agad freagairtean a thoirt dha na ceistean a leanas: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Dè tha am pròiseact Ath-fhiadhachaidh agad a’ dèanamh diofraichte bho na bha a’ tachairt mus deach a chur an gnìomh?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Ciamar a tha am pròiseact Ath-fhiadhachaidh a’ toirt comas do dh’fhiadh-bheatha a dhol am feabhas?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Ciamar a tha am pròiseact Ath-fhiadhachaidh agad a’ toirt buannachd don chinne-daonna cho math ris an t-saoghal nàdarra?</a:t>
            </a:r>
          </a:p>
          <a:p>
            <a:pPr algn="l" marL="647702" indent="-323851" lvl="1">
              <a:lnSpc>
                <a:spcPts val="4200"/>
              </a:lnSpc>
              <a:buFont typeface="Arial"/>
              <a:buChar char="•"/>
            </a:pPr>
            <a:r>
              <a:rPr lang="en-US" sz="3000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Ciamar a nì am pròiseact Ath-fhiadhachaidh agad deagh bhuaidh san àm ri teachd?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307028" y="8376194"/>
            <a:ext cx="5952272" cy="882106"/>
          </a:xfrm>
          <a:custGeom>
            <a:avLst/>
            <a:gdLst/>
            <a:ahLst/>
            <a:cxnLst/>
            <a:rect r="r" b="b" t="t" l="l"/>
            <a:pathLst>
              <a:path h="882106" w="5952272">
                <a:moveTo>
                  <a:pt x="0" y="0"/>
                </a:moveTo>
                <a:lnTo>
                  <a:pt x="5952272" y="0"/>
                </a:lnTo>
                <a:lnTo>
                  <a:pt x="5952272" y="882106"/>
                </a:lnTo>
                <a:lnTo>
                  <a:pt x="0" y="88210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5" t="0" r="-125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BF2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39145" y="-109002"/>
            <a:ext cx="18564944" cy="11842887"/>
          </a:xfrm>
          <a:custGeom>
            <a:avLst/>
            <a:gdLst/>
            <a:ahLst/>
            <a:cxnLst/>
            <a:rect r="r" b="b" t="t" l="l"/>
            <a:pathLst>
              <a:path h="11842887" w="18564944">
                <a:moveTo>
                  <a:pt x="0" y="0"/>
                </a:moveTo>
                <a:lnTo>
                  <a:pt x="18564943" y="0"/>
                </a:lnTo>
                <a:lnTo>
                  <a:pt x="18564943" y="11842887"/>
                </a:lnTo>
                <a:lnTo>
                  <a:pt x="0" y="1184288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992281"/>
            <a:ext cx="10757343" cy="17741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4560"/>
              </a:lnSpc>
              <a:spcBef>
                <a:spcPct val="0"/>
              </a:spcBef>
            </a:pPr>
            <a:r>
              <a:rPr lang="en-US" b="true" sz="10400" spc="-218">
                <a:solidFill>
                  <a:srgbClr val="FFFFFF"/>
                </a:solidFill>
                <a:latin typeface="Saira Condensed Ultra-Bold"/>
                <a:ea typeface="Saira Condensed Ultra-Bold"/>
                <a:cs typeface="Saira Condensed Ultra-Bold"/>
                <a:sym typeface="Saira Condensed Ultra-Bold"/>
              </a:rPr>
              <a:t>TÌDE TAISBEANAIDH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1307028" y="8353404"/>
            <a:ext cx="5952272" cy="904896"/>
          </a:xfrm>
          <a:custGeom>
            <a:avLst/>
            <a:gdLst/>
            <a:ahLst/>
            <a:cxnLst/>
            <a:rect r="r" b="b" t="t" l="l"/>
            <a:pathLst>
              <a:path h="904896" w="5952272">
                <a:moveTo>
                  <a:pt x="0" y="0"/>
                </a:moveTo>
                <a:lnTo>
                  <a:pt x="5952272" y="0"/>
                </a:lnTo>
                <a:lnTo>
                  <a:pt x="5952272" y="904896"/>
                </a:lnTo>
                <a:lnTo>
                  <a:pt x="0" y="9048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" t="0" r="-147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DAGQ89MIGTY</dc:identifier>
  <dcterms:modified xsi:type="dcterms:W3CDTF">2011-08-01T06:04:30Z</dcterms:modified>
  <cp:revision>1</cp:revision>
  <dc:title>Why Not Scotland Lesson Plan - Presentation - Gaelic</dc:title>
</cp:coreProperties>
</file>