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Saira Condensed Bold" charset="1" panose="00000806000000000000"/>
      <p:regular r:id="rId18"/>
    </p:embeddedFont>
    <p:embeddedFont>
      <p:font typeface="Clear Sans" charset="1" panose="020B0503030202020304"/>
      <p:regular r:id="rId19"/>
    </p:embeddedFont>
    <p:embeddedFont>
      <p:font typeface="PT Sans" charset="1" panose="020B0503020203020204"/>
      <p:regular r:id="rId20"/>
    </p:embeddedFont>
    <p:embeddedFont>
      <p:font typeface="Clear Sans Bold Italics" charset="1" panose="020B0803030202090304"/>
      <p:regular r:id="rId21"/>
    </p:embeddedFont>
    <p:embeddedFont>
      <p:font typeface="Saira Condensed" charset="1" panose="00000506000000000000"/>
      <p:regular r:id="rId22"/>
    </p:embeddedFont>
    <p:embeddedFont>
      <p:font typeface="Saira Condensed Ultra-Bold" charset="1" panose="00000906000000000000"/>
      <p:regular r:id="rId23"/>
    </p:embeddedFont>
    <p:embeddedFont>
      <p:font typeface="Canva Sans" charset="1" panose="020B0503030501040103"/>
      <p:regular r:id="rId24"/>
    </p:embeddedFont>
    <p:embeddedFont>
      <p:font typeface="Clear Sans Bold" charset="1" panose="020B0803030202020304"/>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https://www.rewild.scot/rewilding-stories/the-village-that-raised-a-forest" TargetMode="External" Type="http://schemas.openxmlformats.org/officeDocument/2006/relationships/hyperlink"/><Relationship Id="rId4" Target="https://www.rewild.scot/rewilding-stories/rewilding-the-rottal" TargetMode="External" Type="http://schemas.openxmlformats.org/officeDocument/2006/relationships/hyperlink"/><Relationship Id="rId5" Target="https://rewildingeurope.com/landscapes/affric-highlands/?gad_source=1&amp;gclid=Cj0KCQjwz7C2BhDkARIsAA_SZKZ4oGGDU2n5Mx_p_poey6WE2DMb7vrA0c73IBjPbDhdeV2-LUrh5JAaAppmEALw_wcB" TargetMode="External" Type="http://schemas.openxmlformats.org/officeDocument/2006/relationships/hyperlink"/><Relationship Id="rId6" Target="../media/image8.png" Type="http://schemas.openxmlformats.org/officeDocument/2006/relationships/image"/><Relationship Id="rId7" Target="../media/image9.jpeg" Type="http://schemas.openxmlformats.org/officeDocument/2006/relationships/image"/><Relationship Id="rId8" Target="../media/image1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1.jpeg" Type="http://schemas.openxmlformats.org/officeDocument/2006/relationships/image"/><Relationship Id="rId4" Target="https://www.rewild.scot/uploads/Rewilding%20Nation%20Charter_27-2-24.pdf"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5.png" Type="http://schemas.openxmlformats.org/officeDocument/2006/relationships/image"/><Relationship Id="rId4" Target="https://www.rewild.scot/charter" TargetMode="External" Type="http://schemas.openxmlformats.org/officeDocument/2006/relationships/hyperlink"/><Relationship Id="rId5" Target="https://www.youtube.com/watch?v=3qogJE4sqtw"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459936" y="0"/>
            <a:ext cx="10176340" cy="10287000"/>
            <a:chOff x="0" y="0"/>
            <a:chExt cx="5956300" cy="6021070"/>
          </a:xfrm>
        </p:grpSpPr>
        <p:sp>
          <p:nvSpPr>
            <p:cNvPr name="Freeform 3" id="3"/>
            <p:cNvSpPr/>
            <p:nvPr/>
          </p:nvSpPr>
          <p:spPr>
            <a:xfrm flipH="false" flipV="false" rot="0">
              <a:off x="0" y="0"/>
              <a:ext cx="5956300" cy="6021070"/>
            </a:xfrm>
            <a:custGeom>
              <a:avLst/>
              <a:gdLst/>
              <a:ahLst/>
              <a:cxnLst/>
              <a:rect r="r" b="b" t="t" l="l"/>
              <a:pathLst>
                <a:path h="6021070" w="5956300">
                  <a:moveTo>
                    <a:pt x="0" y="6021070"/>
                  </a:moveTo>
                  <a:lnTo>
                    <a:pt x="692150" y="0"/>
                  </a:lnTo>
                  <a:lnTo>
                    <a:pt x="5956300" y="0"/>
                  </a:lnTo>
                  <a:lnTo>
                    <a:pt x="5264150" y="6021070"/>
                  </a:lnTo>
                  <a:close/>
                </a:path>
              </a:pathLst>
            </a:custGeom>
            <a:blipFill>
              <a:blip r:embed="rId2"/>
              <a:stretch>
                <a:fillRect l="-25842" t="0" r="-25842" b="0"/>
              </a:stretch>
            </a:blipFill>
          </p:spPr>
        </p:sp>
      </p:grpSp>
      <p:sp>
        <p:nvSpPr>
          <p:cNvPr name="Freeform 4" id="4"/>
          <p:cNvSpPr/>
          <p:nvPr/>
        </p:nvSpPr>
        <p:spPr>
          <a:xfrm flipH="false" flipV="false" rot="0">
            <a:off x="11307028" y="8353404"/>
            <a:ext cx="5952272" cy="904896"/>
          </a:xfrm>
          <a:custGeom>
            <a:avLst/>
            <a:gdLst/>
            <a:ahLst/>
            <a:cxnLst/>
            <a:rect r="r" b="b" t="t" l="l"/>
            <a:pathLst>
              <a:path h="904896" w="5952272">
                <a:moveTo>
                  <a:pt x="0" y="0"/>
                </a:moveTo>
                <a:lnTo>
                  <a:pt x="5952272" y="0"/>
                </a:lnTo>
                <a:lnTo>
                  <a:pt x="5952272" y="904896"/>
                </a:lnTo>
                <a:lnTo>
                  <a:pt x="0" y="904896"/>
                </a:lnTo>
                <a:lnTo>
                  <a:pt x="0" y="0"/>
                </a:lnTo>
                <a:close/>
              </a:path>
            </a:pathLst>
          </a:custGeom>
          <a:blipFill>
            <a:blip r:embed="rId3"/>
            <a:stretch>
              <a:fillRect l="-147" t="0" r="-147" b="0"/>
            </a:stretch>
          </a:blipFill>
        </p:spPr>
      </p:sp>
      <p:sp>
        <p:nvSpPr>
          <p:cNvPr name="TextBox 5" id="5"/>
          <p:cNvSpPr txBox="true"/>
          <p:nvPr/>
        </p:nvSpPr>
        <p:spPr>
          <a:xfrm rot="0">
            <a:off x="1028700" y="1066800"/>
            <a:ext cx="7450008" cy="5134953"/>
          </a:xfrm>
          <a:prstGeom prst="rect">
            <a:avLst/>
          </a:prstGeom>
        </p:spPr>
        <p:txBody>
          <a:bodyPr anchor="t" rtlCol="false" tIns="0" lIns="0" bIns="0" rIns="0">
            <a:spAutoFit/>
          </a:bodyPr>
          <a:lstStyle/>
          <a:p>
            <a:pPr algn="l">
              <a:lnSpc>
                <a:spcPts val="10121"/>
              </a:lnSpc>
            </a:pPr>
            <a:r>
              <a:rPr lang="en-US" b="true" sz="8878" spc="-186">
                <a:solidFill>
                  <a:srgbClr val="4E5E20"/>
                </a:solidFill>
                <a:latin typeface="Saira Condensed Bold"/>
                <a:ea typeface="Saira Condensed Bold"/>
                <a:cs typeface="Saira Condensed Bold"/>
                <a:sym typeface="Saira Condensed Bold"/>
              </a:rPr>
              <a:t>THINK OF A WILD PLACE YOU KNOW WELL: WHAT MAKES IT WILD?</a:t>
            </a:r>
          </a:p>
        </p:txBody>
      </p:sp>
      <p:sp>
        <p:nvSpPr>
          <p:cNvPr name="TextBox 6" id="6"/>
          <p:cNvSpPr txBox="true"/>
          <p:nvPr/>
        </p:nvSpPr>
        <p:spPr>
          <a:xfrm rot="0">
            <a:off x="1028700" y="6877685"/>
            <a:ext cx="7450008" cy="2380615"/>
          </a:xfrm>
          <a:prstGeom prst="rect">
            <a:avLst/>
          </a:prstGeom>
        </p:spPr>
        <p:txBody>
          <a:bodyPr anchor="t" rtlCol="false" tIns="0" lIns="0" bIns="0" rIns="0">
            <a:spAutoFit/>
          </a:bodyPr>
          <a:lstStyle/>
          <a:p>
            <a:pPr algn="l" marL="734056" indent="-367028" lvl="1">
              <a:lnSpc>
                <a:spcPts val="4759"/>
              </a:lnSpc>
              <a:buAutoNum type="arabicPeriod" startAt="1"/>
            </a:pPr>
            <a:r>
              <a:rPr lang="en-US" sz="3399">
                <a:solidFill>
                  <a:srgbClr val="000000"/>
                </a:solidFill>
                <a:latin typeface="Clear Sans"/>
                <a:ea typeface="Clear Sans"/>
                <a:cs typeface="Clear Sans"/>
                <a:sym typeface="Clear Sans"/>
              </a:rPr>
              <a:t>Think about it</a:t>
            </a:r>
          </a:p>
          <a:p>
            <a:pPr algn="l" marL="734056" indent="-367028" lvl="1">
              <a:lnSpc>
                <a:spcPts val="4759"/>
              </a:lnSpc>
              <a:buAutoNum type="arabicPeriod" startAt="1"/>
            </a:pPr>
            <a:r>
              <a:rPr lang="en-US" sz="3399">
                <a:solidFill>
                  <a:srgbClr val="000000"/>
                </a:solidFill>
                <a:latin typeface="Clear Sans"/>
                <a:ea typeface="Clear Sans"/>
                <a:cs typeface="Clear Sans"/>
                <a:sym typeface="Clear Sans"/>
              </a:rPr>
              <a:t>Share your ideas with a partner</a:t>
            </a:r>
          </a:p>
          <a:p>
            <a:pPr algn="l" marL="734056" indent="-367028" lvl="1">
              <a:lnSpc>
                <a:spcPts val="4759"/>
              </a:lnSpc>
              <a:spcBef>
                <a:spcPct val="0"/>
              </a:spcBef>
              <a:buAutoNum type="arabicPeriod" startAt="1"/>
            </a:pPr>
            <a:r>
              <a:rPr lang="en-US" sz="3399">
                <a:solidFill>
                  <a:srgbClr val="000000"/>
                </a:solidFill>
                <a:latin typeface="Clear Sans"/>
                <a:ea typeface="Clear Sans"/>
                <a:cs typeface="Clear Sans"/>
                <a:sym typeface="Clear Sans"/>
              </a:rPr>
              <a:t>Together, write your definition on a post-it note</a:t>
            </a:r>
          </a:p>
        </p:txBody>
      </p:sp>
      <p:sp>
        <p:nvSpPr>
          <p:cNvPr name="TextBox 7" id="7"/>
          <p:cNvSpPr txBox="true"/>
          <p:nvPr/>
        </p:nvSpPr>
        <p:spPr>
          <a:xfrm rot="0">
            <a:off x="11799822" y="1000125"/>
            <a:ext cx="5459478" cy="488315"/>
          </a:xfrm>
          <a:prstGeom prst="rect">
            <a:avLst/>
          </a:prstGeom>
        </p:spPr>
        <p:txBody>
          <a:bodyPr anchor="t" rtlCol="false" tIns="0" lIns="0" bIns="0" rIns="0">
            <a:spAutoFit/>
          </a:bodyPr>
          <a:lstStyle/>
          <a:p>
            <a:pPr algn="r">
              <a:lnSpc>
                <a:spcPts val="1960"/>
              </a:lnSpc>
              <a:spcBef>
                <a:spcPct val="0"/>
              </a:spcBef>
            </a:pPr>
            <a:r>
              <a:rPr lang="en-US" sz="1400">
                <a:solidFill>
                  <a:srgbClr val="FFFFFF"/>
                </a:solidFill>
                <a:latin typeface="PT Sans"/>
                <a:ea typeface="PT Sans"/>
                <a:cs typeface="PT Sans"/>
                <a:sym typeface="PT Sans"/>
              </a:rPr>
              <a:t>Pools and bog peatland at dawn, Flow Country / Mark Hamblin/2020VISION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307028" y="8376194"/>
            <a:ext cx="5952272" cy="882106"/>
          </a:xfrm>
          <a:custGeom>
            <a:avLst/>
            <a:gdLst/>
            <a:ahLst/>
            <a:cxnLst/>
            <a:rect r="r" b="b" t="t" l="l"/>
            <a:pathLst>
              <a:path h="882106" w="5952272">
                <a:moveTo>
                  <a:pt x="0" y="0"/>
                </a:moveTo>
                <a:lnTo>
                  <a:pt x="5952272" y="0"/>
                </a:lnTo>
                <a:lnTo>
                  <a:pt x="5952272" y="882106"/>
                </a:lnTo>
                <a:lnTo>
                  <a:pt x="0" y="882106"/>
                </a:lnTo>
                <a:lnTo>
                  <a:pt x="0" y="0"/>
                </a:lnTo>
                <a:close/>
              </a:path>
            </a:pathLst>
          </a:custGeom>
          <a:blipFill>
            <a:blip r:embed="rId2"/>
            <a:stretch>
              <a:fillRect l="-125" t="0" r="-125" b="0"/>
            </a:stretch>
          </a:blipFill>
        </p:spPr>
      </p:sp>
      <p:sp>
        <p:nvSpPr>
          <p:cNvPr name="TextBox 3" id="3"/>
          <p:cNvSpPr txBox="true"/>
          <p:nvPr/>
        </p:nvSpPr>
        <p:spPr>
          <a:xfrm rot="0">
            <a:off x="1516946" y="1085850"/>
            <a:ext cx="13438688" cy="1366862"/>
          </a:xfrm>
          <a:prstGeom prst="rect">
            <a:avLst/>
          </a:prstGeom>
        </p:spPr>
        <p:txBody>
          <a:bodyPr anchor="t" rtlCol="false" tIns="0" lIns="0" bIns="0" rIns="0">
            <a:spAutoFit/>
          </a:bodyPr>
          <a:lstStyle/>
          <a:p>
            <a:pPr algn="l" marL="0" indent="0" lvl="0">
              <a:lnSpc>
                <a:spcPts val="10691"/>
              </a:lnSpc>
              <a:spcBef>
                <a:spcPct val="0"/>
              </a:spcBef>
            </a:pPr>
            <a:r>
              <a:rPr lang="en-US" b="true" sz="9378" spc="-196">
                <a:solidFill>
                  <a:srgbClr val="ED5724"/>
                </a:solidFill>
                <a:latin typeface="Saira Condensed Bold"/>
                <a:ea typeface="Saira Condensed Bold"/>
                <a:cs typeface="Saira Condensed Bold"/>
                <a:sym typeface="Saira Condensed Bold"/>
              </a:rPr>
              <a:t>CAN THIS HAPPEN IN SCOTLAND?</a:t>
            </a:r>
          </a:p>
        </p:txBody>
      </p:sp>
      <p:sp>
        <p:nvSpPr>
          <p:cNvPr name="TextBox 4" id="4"/>
          <p:cNvSpPr txBox="true"/>
          <p:nvPr/>
        </p:nvSpPr>
        <p:spPr>
          <a:xfrm rot="0">
            <a:off x="1516946" y="7001779"/>
            <a:ext cx="4614802" cy="1099821"/>
          </a:xfrm>
          <a:prstGeom prst="rect">
            <a:avLst/>
          </a:prstGeom>
        </p:spPr>
        <p:txBody>
          <a:bodyPr anchor="t" rtlCol="false" tIns="0" lIns="0" bIns="0" rIns="0">
            <a:spAutoFit/>
          </a:bodyPr>
          <a:lstStyle/>
          <a:p>
            <a:pPr algn="ctr">
              <a:lnSpc>
                <a:spcPts val="4479"/>
              </a:lnSpc>
              <a:spcBef>
                <a:spcPct val="0"/>
              </a:spcBef>
            </a:pPr>
            <a:r>
              <a:rPr lang="en-US" sz="3199" u="sng">
                <a:solidFill>
                  <a:srgbClr val="4E5E20"/>
                </a:solidFill>
                <a:latin typeface="Clear Sans"/>
                <a:ea typeface="Clear Sans"/>
                <a:cs typeface="Clear Sans"/>
                <a:sym typeface="Clear Sans"/>
                <a:hlinkClick r:id="rId3" tooltip="https://www.rewild.scot/rewilding-stories/the-village-that-raised-a-forest"/>
              </a:rPr>
              <a:t>Abriachan: The village that raised a forest</a:t>
            </a:r>
          </a:p>
        </p:txBody>
      </p:sp>
      <p:sp>
        <p:nvSpPr>
          <p:cNvPr name="TextBox 5" id="5"/>
          <p:cNvSpPr txBox="true"/>
          <p:nvPr/>
        </p:nvSpPr>
        <p:spPr>
          <a:xfrm rot="0">
            <a:off x="6836599" y="7019965"/>
            <a:ext cx="4614802" cy="537846"/>
          </a:xfrm>
          <a:prstGeom prst="rect">
            <a:avLst/>
          </a:prstGeom>
        </p:spPr>
        <p:txBody>
          <a:bodyPr anchor="t" rtlCol="false" tIns="0" lIns="0" bIns="0" rIns="0">
            <a:spAutoFit/>
          </a:bodyPr>
          <a:lstStyle/>
          <a:p>
            <a:pPr algn="ctr">
              <a:lnSpc>
                <a:spcPts val="4479"/>
              </a:lnSpc>
              <a:spcBef>
                <a:spcPct val="0"/>
              </a:spcBef>
            </a:pPr>
            <a:r>
              <a:rPr lang="en-US" sz="3199" u="sng">
                <a:solidFill>
                  <a:srgbClr val="4E5E20"/>
                </a:solidFill>
                <a:latin typeface="Clear Sans"/>
                <a:ea typeface="Clear Sans"/>
                <a:cs typeface="Clear Sans"/>
                <a:sym typeface="Clear Sans"/>
                <a:hlinkClick r:id="rId4" tooltip="https://www.rewild.scot/rewilding-stories/rewilding-the-rottal"/>
              </a:rPr>
              <a:t>Rewilding the Rottal</a:t>
            </a:r>
          </a:p>
        </p:txBody>
      </p:sp>
      <p:sp>
        <p:nvSpPr>
          <p:cNvPr name="TextBox 6" id="6"/>
          <p:cNvSpPr txBox="true"/>
          <p:nvPr/>
        </p:nvSpPr>
        <p:spPr>
          <a:xfrm rot="0">
            <a:off x="12156251" y="7042419"/>
            <a:ext cx="4614802" cy="537846"/>
          </a:xfrm>
          <a:prstGeom prst="rect">
            <a:avLst/>
          </a:prstGeom>
        </p:spPr>
        <p:txBody>
          <a:bodyPr anchor="t" rtlCol="false" tIns="0" lIns="0" bIns="0" rIns="0">
            <a:spAutoFit/>
          </a:bodyPr>
          <a:lstStyle/>
          <a:p>
            <a:pPr algn="ctr">
              <a:lnSpc>
                <a:spcPts val="4479"/>
              </a:lnSpc>
              <a:spcBef>
                <a:spcPct val="0"/>
              </a:spcBef>
            </a:pPr>
            <a:r>
              <a:rPr lang="en-US" sz="3199" u="sng">
                <a:solidFill>
                  <a:srgbClr val="4E5E20"/>
                </a:solidFill>
                <a:latin typeface="Clear Sans"/>
                <a:ea typeface="Clear Sans"/>
                <a:cs typeface="Clear Sans"/>
                <a:sym typeface="Clear Sans"/>
                <a:hlinkClick r:id="rId5" tooltip="https://rewildingeurope.com/landscapes/affric-highlands/?gad_source=1&amp;gclid=Cj0KCQjwz7C2BhDkARIsAA_SZKZ4oGGDU2n5Mx_p_poey6WE2DMb7vrA0c73IBjPbDhdeV2-LUrh5JAaAppmEALw_wcB"/>
              </a:rPr>
              <a:t>Glen Affric, Highlands</a:t>
            </a:r>
          </a:p>
        </p:txBody>
      </p:sp>
      <p:grpSp>
        <p:nvGrpSpPr>
          <p:cNvPr name="Group 7" id="7"/>
          <p:cNvGrpSpPr/>
          <p:nvPr/>
        </p:nvGrpSpPr>
        <p:grpSpPr>
          <a:xfrm rot="0">
            <a:off x="1516946" y="3057147"/>
            <a:ext cx="4614802" cy="3763559"/>
            <a:chOff x="0" y="0"/>
            <a:chExt cx="996639" cy="812800"/>
          </a:xfrm>
        </p:grpSpPr>
        <p:sp>
          <p:nvSpPr>
            <p:cNvPr name="Freeform 8" id="8"/>
            <p:cNvSpPr/>
            <p:nvPr/>
          </p:nvSpPr>
          <p:spPr>
            <a:xfrm flipH="false" flipV="false" rot="0">
              <a:off x="0" y="0"/>
              <a:ext cx="996639" cy="812800"/>
            </a:xfrm>
            <a:custGeom>
              <a:avLst/>
              <a:gdLst/>
              <a:ahLst/>
              <a:cxnLst/>
              <a:rect r="r" b="b" t="t" l="l"/>
              <a:pathLst>
                <a:path h="812800" w="996639">
                  <a:moveTo>
                    <a:pt x="0" y="0"/>
                  </a:moveTo>
                  <a:lnTo>
                    <a:pt x="996639" y="0"/>
                  </a:lnTo>
                  <a:lnTo>
                    <a:pt x="996639" y="812800"/>
                  </a:lnTo>
                  <a:lnTo>
                    <a:pt x="0" y="812800"/>
                  </a:lnTo>
                  <a:close/>
                </a:path>
              </a:pathLst>
            </a:custGeom>
            <a:blipFill>
              <a:blip r:embed="rId6"/>
              <a:stretch>
                <a:fillRect l="-8252" t="0" r="-8252" b="0"/>
              </a:stretch>
            </a:blipFill>
          </p:spPr>
        </p:sp>
      </p:grpSp>
      <p:grpSp>
        <p:nvGrpSpPr>
          <p:cNvPr name="Group 9" id="9"/>
          <p:cNvGrpSpPr/>
          <p:nvPr/>
        </p:nvGrpSpPr>
        <p:grpSpPr>
          <a:xfrm rot="0">
            <a:off x="12159986" y="3057147"/>
            <a:ext cx="4614802" cy="3763559"/>
            <a:chOff x="0" y="0"/>
            <a:chExt cx="996639" cy="812800"/>
          </a:xfrm>
        </p:grpSpPr>
        <p:sp>
          <p:nvSpPr>
            <p:cNvPr name="Freeform 10" id="10"/>
            <p:cNvSpPr/>
            <p:nvPr/>
          </p:nvSpPr>
          <p:spPr>
            <a:xfrm flipH="false" flipV="false" rot="0">
              <a:off x="0" y="0"/>
              <a:ext cx="996639" cy="812800"/>
            </a:xfrm>
            <a:custGeom>
              <a:avLst/>
              <a:gdLst/>
              <a:ahLst/>
              <a:cxnLst/>
              <a:rect r="r" b="b" t="t" l="l"/>
              <a:pathLst>
                <a:path h="812800" w="996639">
                  <a:moveTo>
                    <a:pt x="0" y="0"/>
                  </a:moveTo>
                  <a:lnTo>
                    <a:pt x="996639" y="0"/>
                  </a:lnTo>
                  <a:lnTo>
                    <a:pt x="996639" y="812800"/>
                  </a:lnTo>
                  <a:lnTo>
                    <a:pt x="0" y="812800"/>
                  </a:lnTo>
                  <a:close/>
                </a:path>
              </a:pathLst>
            </a:custGeom>
            <a:blipFill>
              <a:blip r:embed="rId7"/>
              <a:stretch>
                <a:fillRect l="-22492" t="0" r="-22492" b="0"/>
              </a:stretch>
            </a:blipFill>
          </p:spPr>
        </p:sp>
      </p:grpSp>
      <p:grpSp>
        <p:nvGrpSpPr>
          <p:cNvPr name="Group 11" id="11"/>
          <p:cNvGrpSpPr/>
          <p:nvPr/>
        </p:nvGrpSpPr>
        <p:grpSpPr>
          <a:xfrm rot="0">
            <a:off x="6836599" y="3057147"/>
            <a:ext cx="4614802" cy="3763559"/>
            <a:chOff x="0" y="0"/>
            <a:chExt cx="996639" cy="812800"/>
          </a:xfrm>
        </p:grpSpPr>
        <p:sp>
          <p:nvSpPr>
            <p:cNvPr name="Freeform 12" id="12"/>
            <p:cNvSpPr/>
            <p:nvPr/>
          </p:nvSpPr>
          <p:spPr>
            <a:xfrm flipH="false" flipV="false" rot="0">
              <a:off x="0" y="0"/>
              <a:ext cx="996639" cy="812800"/>
            </a:xfrm>
            <a:custGeom>
              <a:avLst/>
              <a:gdLst/>
              <a:ahLst/>
              <a:cxnLst/>
              <a:rect r="r" b="b" t="t" l="l"/>
              <a:pathLst>
                <a:path h="812800" w="996639">
                  <a:moveTo>
                    <a:pt x="0" y="0"/>
                  </a:moveTo>
                  <a:lnTo>
                    <a:pt x="996639" y="0"/>
                  </a:lnTo>
                  <a:lnTo>
                    <a:pt x="996639" y="812800"/>
                  </a:lnTo>
                  <a:lnTo>
                    <a:pt x="0" y="812800"/>
                  </a:lnTo>
                  <a:close/>
                </a:path>
              </a:pathLst>
            </a:custGeom>
            <a:blipFill>
              <a:blip r:embed="rId8"/>
              <a:stretch>
                <a:fillRect l="-22816" t="0" r="-22816" b="0"/>
              </a:stretch>
            </a:blipFill>
          </p:spPr>
        </p:sp>
      </p:grpSp>
      <p:sp>
        <p:nvSpPr>
          <p:cNvPr name="TextBox 13" id="13"/>
          <p:cNvSpPr txBox="true"/>
          <p:nvPr/>
        </p:nvSpPr>
        <p:spPr>
          <a:xfrm rot="0">
            <a:off x="13640099" y="6174709"/>
            <a:ext cx="2964708" cy="488315"/>
          </a:xfrm>
          <a:prstGeom prst="rect">
            <a:avLst/>
          </a:prstGeom>
        </p:spPr>
        <p:txBody>
          <a:bodyPr anchor="t" rtlCol="false" tIns="0" lIns="0" bIns="0" rIns="0">
            <a:spAutoFit/>
          </a:bodyPr>
          <a:lstStyle/>
          <a:p>
            <a:pPr algn="r">
              <a:lnSpc>
                <a:spcPts val="1960"/>
              </a:lnSpc>
              <a:spcBef>
                <a:spcPct val="0"/>
              </a:spcBef>
            </a:pPr>
            <a:r>
              <a:rPr lang="en-US" sz="1400">
                <a:solidFill>
                  <a:srgbClr val="FFFFFF"/>
                </a:solidFill>
                <a:latin typeface="PT Sans"/>
                <a:ea typeface="PT Sans"/>
                <a:cs typeface="PT Sans"/>
                <a:sym typeface="PT Sans"/>
              </a:rPr>
              <a:t> Walkers in Glen Affric /  munro1/Shutterstock</a:t>
            </a:r>
          </a:p>
        </p:txBody>
      </p:sp>
      <p:sp>
        <p:nvSpPr>
          <p:cNvPr name="TextBox 14" id="14"/>
          <p:cNvSpPr txBox="true"/>
          <p:nvPr/>
        </p:nvSpPr>
        <p:spPr>
          <a:xfrm rot="0">
            <a:off x="6973505" y="6174709"/>
            <a:ext cx="4227493" cy="488315"/>
          </a:xfrm>
          <a:prstGeom prst="rect">
            <a:avLst/>
          </a:prstGeom>
        </p:spPr>
        <p:txBody>
          <a:bodyPr anchor="t" rtlCol="false" tIns="0" lIns="0" bIns="0" rIns="0">
            <a:spAutoFit/>
          </a:bodyPr>
          <a:lstStyle/>
          <a:p>
            <a:pPr algn="r">
              <a:lnSpc>
                <a:spcPts val="1960"/>
              </a:lnSpc>
              <a:spcBef>
                <a:spcPct val="0"/>
              </a:spcBef>
            </a:pPr>
            <a:r>
              <a:rPr lang="en-US" sz="1400">
                <a:solidFill>
                  <a:srgbClr val="FFFFFF"/>
                </a:solidFill>
                <a:latin typeface="PT Sans"/>
                <a:ea typeface="PT Sans"/>
                <a:cs typeface="PT Sans"/>
                <a:sym typeface="PT Sans"/>
              </a:rPr>
              <a:t>A remeandered section of Rottal Burn / James Shooter/scotlandbigpicture.com </a:t>
            </a:r>
          </a:p>
        </p:txBody>
      </p:sp>
      <p:sp>
        <p:nvSpPr>
          <p:cNvPr name="TextBox 15" id="15"/>
          <p:cNvSpPr txBox="true"/>
          <p:nvPr/>
        </p:nvSpPr>
        <p:spPr>
          <a:xfrm rot="0">
            <a:off x="1838527" y="6174709"/>
            <a:ext cx="4036046" cy="735965"/>
          </a:xfrm>
          <a:prstGeom prst="rect">
            <a:avLst/>
          </a:prstGeom>
        </p:spPr>
        <p:txBody>
          <a:bodyPr anchor="t" rtlCol="false" tIns="0" lIns="0" bIns="0" rIns="0">
            <a:spAutoFit/>
          </a:bodyPr>
          <a:lstStyle/>
          <a:p>
            <a:pPr algn="r">
              <a:lnSpc>
                <a:spcPts val="1960"/>
              </a:lnSpc>
            </a:pPr>
            <a:r>
              <a:rPr lang="en-US" sz="1400">
                <a:solidFill>
                  <a:srgbClr val="FFFFFF"/>
                </a:solidFill>
                <a:latin typeface="PT Sans"/>
                <a:ea typeface="PT Sans"/>
                <a:cs typeface="PT Sans"/>
                <a:sym typeface="PT Sans"/>
              </a:rPr>
              <a:t>Young families gathered around ready for a tree planting event at Abrichan / James Shooter</a:t>
            </a:r>
          </a:p>
          <a:p>
            <a:pPr algn="r">
              <a:lnSpc>
                <a:spcPts val="1960"/>
              </a:lnSpc>
              <a:spcBef>
                <a:spcPct val="0"/>
              </a:spcBef>
            </a:pPr>
            <a:r>
              <a:rPr lang="en-US" sz="1400">
                <a:solidFill>
                  <a:srgbClr val="FFFFFF"/>
                </a:solidFill>
                <a:latin typeface="PT Sans"/>
                <a:ea typeface="PT Sans"/>
                <a:cs typeface="PT Sans"/>
                <a:sym typeface="PT Sans"/>
              </a:rPr>
              <a: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85850"/>
            <a:ext cx="14675798" cy="1276358"/>
          </a:xfrm>
          <a:prstGeom prst="rect">
            <a:avLst/>
          </a:prstGeom>
        </p:spPr>
        <p:txBody>
          <a:bodyPr anchor="t" rtlCol="false" tIns="0" lIns="0" bIns="0" rIns="0">
            <a:spAutoFit/>
          </a:bodyPr>
          <a:lstStyle/>
          <a:p>
            <a:pPr algn="l" marL="0" indent="0" lvl="0">
              <a:lnSpc>
                <a:spcPts val="9976"/>
              </a:lnSpc>
              <a:spcBef>
                <a:spcPct val="0"/>
              </a:spcBef>
            </a:pPr>
            <a:r>
              <a:rPr lang="en-US" b="true" sz="8751" spc="-183">
                <a:solidFill>
                  <a:srgbClr val="38939D"/>
                </a:solidFill>
                <a:latin typeface="Saira Condensed Bold"/>
                <a:ea typeface="Saira Condensed Bold"/>
                <a:cs typeface="Saira Condensed Bold"/>
                <a:sym typeface="Saira Condensed Bold"/>
              </a:rPr>
              <a:t>THE REWILDING NATION CHARTER</a:t>
            </a:r>
          </a:p>
        </p:txBody>
      </p:sp>
      <p:sp>
        <p:nvSpPr>
          <p:cNvPr name="TextBox 3" id="3"/>
          <p:cNvSpPr txBox="true"/>
          <p:nvPr/>
        </p:nvSpPr>
        <p:spPr>
          <a:xfrm rot="0">
            <a:off x="1009650" y="2541145"/>
            <a:ext cx="16505195" cy="6230675"/>
          </a:xfrm>
          <a:prstGeom prst="rect">
            <a:avLst/>
          </a:prstGeom>
        </p:spPr>
        <p:txBody>
          <a:bodyPr anchor="t" rtlCol="false" tIns="0" lIns="0" bIns="0" rIns="0">
            <a:spAutoFit/>
          </a:bodyPr>
          <a:lstStyle/>
          <a:p>
            <a:pPr algn="l">
              <a:lnSpc>
                <a:spcPts val="3076"/>
              </a:lnSpc>
            </a:pPr>
            <a:r>
              <a:rPr lang="en-US" sz="2197" b="true">
                <a:solidFill>
                  <a:srgbClr val="ED5724"/>
                </a:solidFill>
                <a:latin typeface="Clear Sans Bold"/>
                <a:ea typeface="Clear Sans Bold"/>
                <a:cs typeface="Clear Sans Bold"/>
                <a:sym typeface="Clear Sans Bold"/>
              </a:rPr>
              <a:t>1. REWILDING TO HELP NATURE: </a:t>
            </a:r>
            <a:r>
              <a:rPr lang="en-US" sz="2197">
                <a:solidFill>
                  <a:srgbClr val="000000"/>
                </a:solidFill>
                <a:latin typeface="Clear Sans"/>
                <a:ea typeface="Clear Sans"/>
                <a:cs typeface="Clear Sans"/>
                <a:sym typeface="Clear Sans"/>
              </a:rPr>
              <a:t>Nature gives us the food we eat, the air we breathe, and the water we drink. But if we keep taking too much from nature, it won’t be able to keep giving us these important things. Rewilding is our best chance to help nature get healthy again, so it can keep taking care of us.</a:t>
            </a:r>
          </a:p>
          <a:p>
            <a:pPr algn="l">
              <a:lnSpc>
                <a:spcPts val="3076"/>
              </a:lnSpc>
            </a:pPr>
          </a:p>
          <a:p>
            <a:pPr algn="l">
              <a:lnSpc>
                <a:spcPts val="3076"/>
              </a:lnSpc>
            </a:pPr>
            <a:r>
              <a:rPr lang="en-US" sz="2197" b="true">
                <a:solidFill>
                  <a:srgbClr val="ED5724"/>
                </a:solidFill>
                <a:latin typeface="Clear Sans Bold"/>
                <a:ea typeface="Clear Sans Bold"/>
                <a:cs typeface="Clear Sans Bold"/>
                <a:sym typeface="Clear Sans Bold"/>
              </a:rPr>
              <a:t>2. REWILDING OURSELVES: </a:t>
            </a:r>
            <a:r>
              <a:rPr lang="en-US" sz="2197">
                <a:solidFill>
                  <a:srgbClr val="000000"/>
                </a:solidFill>
                <a:latin typeface="Clear Sans"/>
                <a:ea typeface="Clear Sans"/>
                <a:cs typeface="Clear Sans"/>
                <a:sym typeface="Clear Sans"/>
              </a:rPr>
              <a:t>Nature is best when it’s wild and full of surprises. It’s a place of fun, joy, and wonder. If we want to enjoy all the amazing things nature has to offer, we need to learn to live alongside wild animals and make more room for nature in our everyday lives.</a:t>
            </a:r>
          </a:p>
          <a:p>
            <a:pPr algn="l">
              <a:lnSpc>
                <a:spcPts val="3076"/>
              </a:lnSpc>
            </a:pPr>
          </a:p>
          <a:p>
            <a:pPr algn="l">
              <a:lnSpc>
                <a:spcPts val="3076"/>
              </a:lnSpc>
            </a:pPr>
            <a:r>
              <a:rPr lang="en-US" sz="2197" b="true">
                <a:solidFill>
                  <a:srgbClr val="ED5724"/>
                </a:solidFill>
                <a:latin typeface="Clear Sans Bold"/>
                <a:ea typeface="Clear Sans Bold"/>
                <a:cs typeface="Clear Sans Bold"/>
                <a:sym typeface="Clear Sans Bold"/>
              </a:rPr>
              <a:t>3. REWILDING FOR EVERYONE: </a:t>
            </a:r>
            <a:r>
              <a:rPr lang="en-US" sz="2197">
                <a:solidFill>
                  <a:srgbClr val="000000"/>
                </a:solidFill>
                <a:latin typeface="Clear Sans"/>
                <a:ea typeface="Clear Sans"/>
                <a:cs typeface="Clear Sans"/>
                <a:sym typeface="Clear Sans"/>
              </a:rPr>
              <a:t>We can’t keep doing things the same way anymore. We need to change how we live, but we can only do that if everyone is involved. By working together, we can create a greener and fairer country that everyone can be proud of.</a:t>
            </a:r>
          </a:p>
          <a:p>
            <a:pPr algn="l">
              <a:lnSpc>
                <a:spcPts val="3076"/>
              </a:lnSpc>
            </a:pPr>
          </a:p>
          <a:p>
            <a:pPr algn="l">
              <a:lnSpc>
                <a:spcPts val="3076"/>
              </a:lnSpc>
            </a:pPr>
            <a:r>
              <a:rPr lang="en-US" sz="2197" b="true">
                <a:solidFill>
                  <a:srgbClr val="ED5724"/>
                </a:solidFill>
                <a:latin typeface="Clear Sans Bold"/>
                <a:ea typeface="Clear Sans Bold"/>
                <a:cs typeface="Clear Sans Bold"/>
                <a:sym typeface="Clear Sans Bold"/>
              </a:rPr>
              <a:t>4. REWILDING ON A BIG SCALE: </a:t>
            </a:r>
            <a:r>
              <a:rPr lang="en-US" sz="2197">
                <a:solidFill>
                  <a:srgbClr val="000000"/>
                </a:solidFill>
                <a:latin typeface="Clear Sans"/>
                <a:ea typeface="Clear Sans"/>
                <a:cs typeface="Clear Sans"/>
                <a:sym typeface="Clear Sans"/>
              </a:rPr>
              <a:t>Rewilding can help connect and grow the little bits of nature we have left. This will bring back more plants and animals, making our world a richer place. By rewilding on a big scale, we can help nature thrive again and tackle big problems like climate change.</a:t>
            </a:r>
          </a:p>
          <a:p>
            <a:pPr algn="l">
              <a:lnSpc>
                <a:spcPts val="3076"/>
              </a:lnSpc>
            </a:pPr>
          </a:p>
          <a:p>
            <a:pPr algn="l">
              <a:lnSpc>
                <a:spcPts val="3076"/>
              </a:lnSpc>
            </a:pPr>
          </a:p>
        </p:txBody>
      </p:sp>
      <p:sp>
        <p:nvSpPr>
          <p:cNvPr name="Freeform 4" id="4"/>
          <p:cNvSpPr/>
          <p:nvPr/>
        </p:nvSpPr>
        <p:spPr>
          <a:xfrm flipH="false" flipV="false" rot="0">
            <a:off x="11307028" y="8376194"/>
            <a:ext cx="5952272" cy="882106"/>
          </a:xfrm>
          <a:custGeom>
            <a:avLst/>
            <a:gdLst/>
            <a:ahLst/>
            <a:cxnLst/>
            <a:rect r="r" b="b" t="t" l="l"/>
            <a:pathLst>
              <a:path h="882106" w="5952272">
                <a:moveTo>
                  <a:pt x="0" y="0"/>
                </a:moveTo>
                <a:lnTo>
                  <a:pt x="5952272" y="0"/>
                </a:lnTo>
                <a:lnTo>
                  <a:pt x="5952272" y="882106"/>
                </a:lnTo>
                <a:lnTo>
                  <a:pt x="0" y="882106"/>
                </a:lnTo>
                <a:lnTo>
                  <a:pt x="0" y="0"/>
                </a:lnTo>
                <a:close/>
              </a:path>
            </a:pathLst>
          </a:custGeom>
          <a:blipFill>
            <a:blip r:embed="rId2"/>
            <a:stretch>
              <a:fillRect l="-125" t="0" r="-125"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38939D"/>
        </a:solidFill>
      </p:bgPr>
    </p:bg>
    <p:spTree>
      <p:nvGrpSpPr>
        <p:cNvPr id="1" name=""/>
        <p:cNvGrpSpPr/>
        <p:nvPr/>
      </p:nvGrpSpPr>
      <p:grpSpPr>
        <a:xfrm>
          <a:off x="0" y="0"/>
          <a:ext cx="0" cy="0"/>
          <a:chOff x="0" y="0"/>
          <a:chExt cx="0" cy="0"/>
        </a:xfrm>
      </p:grpSpPr>
      <p:sp>
        <p:nvSpPr>
          <p:cNvPr name="Freeform 2" id="2"/>
          <p:cNvSpPr/>
          <p:nvPr/>
        </p:nvSpPr>
        <p:spPr>
          <a:xfrm flipH="false" flipV="false" rot="0">
            <a:off x="11307028" y="8353404"/>
            <a:ext cx="5952272" cy="904896"/>
          </a:xfrm>
          <a:custGeom>
            <a:avLst/>
            <a:gdLst/>
            <a:ahLst/>
            <a:cxnLst/>
            <a:rect r="r" b="b" t="t" l="l"/>
            <a:pathLst>
              <a:path h="904896" w="5952272">
                <a:moveTo>
                  <a:pt x="0" y="0"/>
                </a:moveTo>
                <a:lnTo>
                  <a:pt x="5952272" y="0"/>
                </a:lnTo>
                <a:lnTo>
                  <a:pt x="5952272" y="904896"/>
                </a:lnTo>
                <a:lnTo>
                  <a:pt x="0" y="904896"/>
                </a:lnTo>
                <a:lnTo>
                  <a:pt x="0" y="0"/>
                </a:lnTo>
                <a:close/>
              </a:path>
            </a:pathLst>
          </a:custGeom>
          <a:blipFill>
            <a:blip r:embed="rId2"/>
            <a:stretch>
              <a:fillRect l="-147" t="0" r="-147" b="0"/>
            </a:stretch>
          </a:blipFill>
        </p:spPr>
      </p:sp>
      <p:grpSp>
        <p:nvGrpSpPr>
          <p:cNvPr name="Group 3" id="3"/>
          <p:cNvGrpSpPr/>
          <p:nvPr/>
        </p:nvGrpSpPr>
        <p:grpSpPr>
          <a:xfrm rot="0">
            <a:off x="0" y="0"/>
            <a:ext cx="18288000" cy="5246370"/>
            <a:chOff x="0" y="0"/>
            <a:chExt cx="2833290" cy="812800"/>
          </a:xfrm>
        </p:grpSpPr>
        <p:sp>
          <p:nvSpPr>
            <p:cNvPr name="Freeform 4" id="4"/>
            <p:cNvSpPr/>
            <p:nvPr/>
          </p:nvSpPr>
          <p:spPr>
            <a:xfrm flipH="false" flipV="false" rot="0">
              <a:off x="0" y="0"/>
              <a:ext cx="2833290" cy="812800"/>
            </a:xfrm>
            <a:custGeom>
              <a:avLst/>
              <a:gdLst/>
              <a:ahLst/>
              <a:cxnLst/>
              <a:rect r="r" b="b" t="t" l="l"/>
              <a:pathLst>
                <a:path h="812800" w="2833290">
                  <a:moveTo>
                    <a:pt x="0" y="0"/>
                  </a:moveTo>
                  <a:lnTo>
                    <a:pt x="2833290" y="0"/>
                  </a:lnTo>
                  <a:lnTo>
                    <a:pt x="2833290" y="812800"/>
                  </a:lnTo>
                  <a:lnTo>
                    <a:pt x="0" y="812800"/>
                  </a:lnTo>
                  <a:close/>
                </a:path>
              </a:pathLst>
            </a:custGeom>
            <a:blipFill>
              <a:blip r:embed="rId3"/>
              <a:stretch>
                <a:fillRect l="0" t="-43566" r="0" b="-88399"/>
              </a:stretch>
            </a:blipFill>
          </p:spPr>
        </p:sp>
      </p:grpSp>
      <p:sp>
        <p:nvSpPr>
          <p:cNvPr name="TextBox 5" id="5"/>
          <p:cNvSpPr txBox="true"/>
          <p:nvPr/>
        </p:nvSpPr>
        <p:spPr>
          <a:xfrm rot="0">
            <a:off x="2424656" y="5991195"/>
            <a:ext cx="13438688" cy="1537929"/>
          </a:xfrm>
          <a:prstGeom prst="rect">
            <a:avLst/>
          </a:prstGeom>
        </p:spPr>
        <p:txBody>
          <a:bodyPr anchor="t" rtlCol="false" tIns="0" lIns="0" bIns="0" rIns="0">
            <a:spAutoFit/>
          </a:bodyPr>
          <a:lstStyle/>
          <a:p>
            <a:pPr algn="ctr" marL="0" indent="0" lvl="0">
              <a:lnSpc>
                <a:spcPts val="12058"/>
              </a:lnSpc>
              <a:spcBef>
                <a:spcPct val="0"/>
              </a:spcBef>
            </a:pPr>
            <a:r>
              <a:rPr lang="en-US" b="true" sz="10577" spc="-222" u="sng">
                <a:solidFill>
                  <a:srgbClr val="FFFFFF"/>
                </a:solidFill>
                <a:latin typeface="Saira Condensed Bold"/>
                <a:ea typeface="Saira Condensed Bold"/>
                <a:cs typeface="Saira Condensed Bold"/>
                <a:sym typeface="Saira Condensed Bold"/>
                <a:hlinkClick r:id="rId4" tooltip="https://www.rewild.scot/uploads/Rewilding%20Nation%20Charter_27-2-24.pdf"/>
              </a:rPr>
              <a:t>REWILDING NATION CHARTER</a:t>
            </a:r>
          </a:p>
        </p:txBody>
      </p:sp>
      <p:sp>
        <p:nvSpPr>
          <p:cNvPr name="TextBox 6" id="6"/>
          <p:cNvSpPr txBox="true"/>
          <p:nvPr/>
        </p:nvSpPr>
        <p:spPr>
          <a:xfrm rot="0">
            <a:off x="13934878" y="4345296"/>
            <a:ext cx="3889539" cy="488315"/>
          </a:xfrm>
          <a:prstGeom prst="rect">
            <a:avLst/>
          </a:prstGeom>
        </p:spPr>
        <p:txBody>
          <a:bodyPr anchor="t" rtlCol="false" tIns="0" lIns="0" bIns="0" rIns="0">
            <a:spAutoFit/>
          </a:bodyPr>
          <a:lstStyle/>
          <a:p>
            <a:pPr algn="r">
              <a:lnSpc>
                <a:spcPts val="1960"/>
              </a:lnSpc>
              <a:spcBef>
                <a:spcPct val="0"/>
              </a:spcBef>
            </a:pPr>
            <a:r>
              <a:rPr lang="en-US" sz="1400">
                <a:solidFill>
                  <a:srgbClr val="FFFFFF"/>
                </a:solidFill>
                <a:latin typeface="PT Sans"/>
                <a:ea typeface="PT Sans"/>
                <a:cs typeface="PT Sans"/>
                <a:sym typeface="PT Sans"/>
              </a:rPr>
              <a:t>Evening light over west coast of Lewis, Outer Hebrides / Peter Cairns/Northshots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424656" y="4929734"/>
            <a:ext cx="12927996" cy="2262506"/>
          </a:xfrm>
          <a:prstGeom prst="rect">
            <a:avLst/>
          </a:prstGeom>
        </p:spPr>
        <p:txBody>
          <a:bodyPr anchor="t" rtlCol="false" tIns="0" lIns="0" bIns="0" rIns="0">
            <a:spAutoFit/>
          </a:bodyPr>
          <a:lstStyle/>
          <a:p>
            <a:pPr algn="l">
              <a:lnSpc>
                <a:spcPts val="6019"/>
              </a:lnSpc>
            </a:pPr>
            <a:r>
              <a:rPr lang="en-US" sz="4299">
                <a:solidFill>
                  <a:srgbClr val="000000"/>
                </a:solidFill>
                <a:latin typeface="Clear Sans"/>
                <a:ea typeface="Clear Sans"/>
                <a:cs typeface="Clear Sans"/>
                <a:sym typeface="Clear Sans"/>
              </a:rPr>
              <a:t>Why?</a:t>
            </a:r>
          </a:p>
          <a:p>
            <a:pPr algn="l">
              <a:lnSpc>
                <a:spcPts val="6019"/>
              </a:lnSpc>
            </a:pPr>
            <a:r>
              <a:rPr lang="en-US" sz="4299">
                <a:solidFill>
                  <a:srgbClr val="000000"/>
                </a:solidFill>
                <a:latin typeface="Clear Sans"/>
                <a:ea typeface="Clear Sans"/>
                <a:cs typeface="Clear Sans"/>
                <a:sym typeface="Clear Sans"/>
              </a:rPr>
              <a:t>Why not?</a:t>
            </a:r>
          </a:p>
          <a:p>
            <a:pPr algn="l" marL="0" indent="0" lvl="0">
              <a:lnSpc>
                <a:spcPts val="6019"/>
              </a:lnSpc>
              <a:spcBef>
                <a:spcPct val="0"/>
              </a:spcBef>
            </a:pPr>
            <a:r>
              <a:rPr lang="en-US" sz="4299">
                <a:solidFill>
                  <a:srgbClr val="000000"/>
                </a:solidFill>
                <a:latin typeface="Clear Sans"/>
                <a:ea typeface="Clear Sans"/>
                <a:cs typeface="Clear Sans"/>
                <a:sym typeface="Clear Sans"/>
              </a:rPr>
              <a:t>What needs to change for nature to look after itself?</a:t>
            </a:r>
          </a:p>
        </p:txBody>
      </p:sp>
      <p:sp>
        <p:nvSpPr>
          <p:cNvPr name="TextBox 3" id="3"/>
          <p:cNvSpPr txBox="true"/>
          <p:nvPr/>
        </p:nvSpPr>
        <p:spPr>
          <a:xfrm rot="0">
            <a:off x="2424656" y="1901108"/>
            <a:ext cx="13438688" cy="2719412"/>
          </a:xfrm>
          <a:prstGeom prst="rect">
            <a:avLst/>
          </a:prstGeom>
        </p:spPr>
        <p:txBody>
          <a:bodyPr anchor="t" rtlCol="false" tIns="0" lIns="0" bIns="0" rIns="0">
            <a:spAutoFit/>
          </a:bodyPr>
          <a:lstStyle/>
          <a:p>
            <a:pPr algn="l" marL="0" indent="0" lvl="0">
              <a:lnSpc>
                <a:spcPts val="10691"/>
              </a:lnSpc>
              <a:spcBef>
                <a:spcPct val="0"/>
              </a:spcBef>
            </a:pPr>
            <a:r>
              <a:rPr lang="en-US" b="true" sz="9378" spc="-196">
                <a:solidFill>
                  <a:srgbClr val="ED5724"/>
                </a:solidFill>
                <a:latin typeface="Saira Condensed Bold"/>
                <a:ea typeface="Saira Condensed Bold"/>
                <a:cs typeface="Saira Condensed Bold"/>
                <a:sym typeface="Saira Condensed Bold"/>
              </a:rPr>
              <a:t>DOES NATURE LOOK AFTER ITSELF IN THE PLACES YOU THOUGHT OF?</a:t>
            </a:r>
          </a:p>
        </p:txBody>
      </p:sp>
      <p:sp>
        <p:nvSpPr>
          <p:cNvPr name="Freeform 4" id="4"/>
          <p:cNvSpPr/>
          <p:nvPr/>
        </p:nvSpPr>
        <p:spPr>
          <a:xfrm flipH="false" flipV="false" rot="0">
            <a:off x="11307028" y="8376194"/>
            <a:ext cx="5952272" cy="882106"/>
          </a:xfrm>
          <a:custGeom>
            <a:avLst/>
            <a:gdLst/>
            <a:ahLst/>
            <a:cxnLst/>
            <a:rect r="r" b="b" t="t" l="l"/>
            <a:pathLst>
              <a:path h="882106" w="5952272">
                <a:moveTo>
                  <a:pt x="0" y="0"/>
                </a:moveTo>
                <a:lnTo>
                  <a:pt x="5952272" y="0"/>
                </a:lnTo>
                <a:lnTo>
                  <a:pt x="5952272" y="882106"/>
                </a:lnTo>
                <a:lnTo>
                  <a:pt x="0" y="882106"/>
                </a:lnTo>
                <a:lnTo>
                  <a:pt x="0" y="0"/>
                </a:lnTo>
                <a:close/>
              </a:path>
            </a:pathLst>
          </a:custGeom>
          <a:blipFill>
            <a:blip r:embed="rId2"/>
            <a:stretch>
              <a:fillRect l="-125" t="0" r="-125"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38939D"/>
        </a:solidFill>
      </p:bgPr>
    </p:bg>
    <p:spTree>
      <p:nvGrpSpPr>
        <p:cNvPr id="1" name=""/>
        <p:cNvGrpSpPr/>
        <p:nvPr/>
      </p:nvGrpSpPr>
      <p:grpSpPr>
        <a:xfrm>
          <a:off x="0" y="0"/>
          <a:ext cx="0" cy="0"/>
          <a:chOff x="0" y="0"/>
          <a:chExt cx="0" cy="0"/>
        </a:xfrm>
      </p:grpSpPr>
      <p:sp>
        <p:nvSpPr>
          <p:cNvPr name="TextBox 2" id="2"/>
          <p:cNvSpPr txBox="true"/>
          <p:nvPr/>
        </p:nvSpPr>
        <p:spPr>
          <a:xfrm rot="0">
            <a:off x="2424656" y="4407873"/>
            <a:ext cx="13438688" cy="1537929"/>
          </a:xfrm>
          <a:prstGeom prst="rect">
            <a:avLst/>
          </a:prstGeom>
        </p:spPr>
        <p:txBody>
          <a:bodyPr anchor="t" rtlCol="false" tIns="0" lIns="0" bIns="0" rIns="0">
            <a:spAutoFit/>
          </a:bodyPr>
          <a:lstStyle/>
          <a:p>
            <a:pPr algn="ctr" marL="0" indent="0" lvl="0">
              <a:lnSpc>
                <a:spcPts val="12058"/>
              </a:lnSpc>
              <a:spcBef>
                <a:spcPct val="0"/>
              </a:spcBef>
            </a:pPr>
            <a:r>
              <a:rPr lang="en-US" b="true" sz="10577" spc="-222">
                <a:solidFill>
                  <a:srgbClr val="FFFFFF"/>
                </a:solidFill>
                <a:latin typeface="Saira Condensed Bold"/>
                <a:ea typeface="Saira Condensed Bold"/>
                <a:cs typeface="Saira Condensed Bold"/>
                <a:sym typeface="Saira Condensed Bold"/>
              </a:rPr>
              <a:t>WHAT IS REWILDING?</a:t>
            </a:r>
          </a:p>
        </p:txBody>
      </p:sp>
      <p:sp>
        <p:nvSpPr>
          <p:cNvPr name="Freeform 3" id="3"/>
          <p:cNvSpPr/>
          <p:nvPr/>
        </p:nvSpPr>
        <p:spPr>
          <a:xfrm flipH="false" flipV="false" rot="0">
            <a:off x="11307028" y="8353404"/>
            <a:ext cx="5952272" cy="904896"/>
          </a:xfrm>
          <a:custGeom>
            <a:avLst/>
            <a:gdLst/>
            <a:ahLst/>
            <a:cxnLst/>
            <a:rect r="r" b="b" t="t" l="l"/>
            <a:pathLst>
              <a:path h="904896" w="5952272">
                <a:moveTo>
                  <a:pt x="0" y="0"/>
                </a:moveTo>
                <a:lnTo>
                  <a:pt x="5952272" y="0"/>
                </a:lnTo>
                <a:lnTo>
                  <a:pt x="5952272" y="904896"/>
                </a:lnTo>
                <a:lnTo>
                  <a:pt x="0" y="904896"/>
                </a:lnTo>
                <a:lnTo>
                  <a:pt x="0" y="0"/>
                </a:lnTo>
                <a:close/>
              </a:path>
            </a:pathLst>
          </a:custGeom>
          <a:blipFill>
            <a:blip r:embed="rId2"/>
            <a:stretch>
              <a:fillRect l="-147" t="0" r="-147"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38939D"/>
        </a:solidFill>
      </p:bgPr>
    </p:bg>
    <p:spTree>
      <p:nvGrpSpPr>
        <p:cNvPr id="1" name=""/>
        <p:cNvGrpSpPr/>
        <p:nvPr/>
      </p:nvGrpSpPr>
      <p:grpSpPr>
        <a:xfrm>
          <a:off x="0" y="0"/>
          <a:ext cx="0" cy="0"/>
          <a:chOff x="0" y="0"/>
          <a:chExt cx="0" cy="0"/>
        </a:xfrm>
      </p:grpSpPr>
      <p:grpSp>
        <p:nvGrpSpPr>
          <p:cNvPr name="Group 2" id="2"/>
          <p:cNvGrpSpPr/>
          <p:nvPr/>
        </p:nvGrpSpPr>
        <p:grpSpPr>
          <a:xfrm rot="0">
            <a:off x="7796925" y="-1646229"/>
            <a:ext cx="11934309" cy="12064085"/>
            <a:chOff x="0" y="0"/>
            <a:chExt cx="5956300" cy="6021070"/>
          </a:xfrm>
        </p:grpSpPr>
        <p:sp>
          <p:nvSpPr>
            <p:cNvPr name="Freeform 3" id="3"/>
            <p:cNvSpPr/>
            <p:nvPr/>
          </p:nvSpPr>
          <p:spPr>
            <a:xfrm flipH="false" flipV="false" rot="0">
              <a:off x="0" y="0"/>
              <a:ext cx="5956300" cy="6021070"/>
            </a:xfrm>
            <a:custGeom>
              <a:avLst/>
              <a:gdLst/>
              <a:ahLst/>
              <a:cxnLst/>
              <a:rect r="r" b="b" t="t" l="l"/>
              <a:pathLst>
                <a:path h="6021070" w="5956300">
                  <a:moveTo>
                    <a:pt x="0" y="6021070"/>
                  </a:moveTo>
                  <a:lnTo>
                    <a:pt x="692150" y="0"/>
                  </a:lnTo>
                  <a:lnTo>
                    <a:pt x="5956300" y="0"/>
                  </a:lnTo>
                  <a:lnTo>
                    <a:pt x="5264150" y="6021070"/>
                  </a:lnTo>
                  <a:close/>
                </a:path>
              </a:pathLst>
            </a:custGeom>
            <a:blipFill>
              <a:blip r:embed="rId2"/>
              <a:stretch>
                <a:fillRect l="-25953" t="0" r="-25953" b="0"/>
              </a:stretch>
            </a:blipFill>
          </p:spPr>
        </p:sp>
      </p:grpSp>
      <p:sp>
        <p:nvSpPr>
          <p:cNvPr name="TextBox 4" id="4"/>
          <p:cNvSpPr txBox="true"/>
          <p:nvPr/>
        </p:nvSpPr>
        <p:spPr>
          <a:xfrm rot="0">
            <a:off x="1028700" y="889809"/>
            <a:ext cx="6522651" cy="8442325"/>
          </a:xfrm>
          <a:prstGeom prst="rect">
            <a:avLst/>
          </a:prstGeom>
        </p:spPr>
        <p:txBody>
          <a:bodyPr anchor="t" rtlCol="false" tIns="0" lIns="0" bIns="0" rIns="0">
            <a:spAutoFit/>
          </a:bodyPr>
          <a:lstStyle/>
          <a:p>
            <a:pPr algn="l" marL="0" indent="0" lvl="0">
              <a:lnSpc>
                <a:spcPts val="5600"/>
              </a:lnSpc>
              <a:spcBef>
                <a:spcPct val="0"/>
              </a:spcBef>
            </a:pPr>
            <a:r>
              <a:rPr lang="en-US" b="true" sz="4000" i="true">
                <a:solidFill>
                  <a:srgbClr val="FFFFFF"/>
                </a:solidFill>
                <a:latin typeface="Clear Sans Bold Italics"/>
                <a:ea typeface="Clear Sans Bold Italics"/>
                <a:cs typeface="Clear Sans Bold Italics"/>
                <a:sym typeface="Clear Sans Bold Italics"/>
              </a:rPr>
              <a:t>Rewilding</a:t>
            </a:r>
            <a:r>
              <a:rPr lang="en-US" sz="4000">
                <a:solidFill>
                  <a:srgbClr val="FFFFFF"/>
                </a:solidFill>
                <a:latin typeface="Clear Sans"/>
                <a:ea typeface="Clear Sans"/>
                <a:cs typeface="Clear Sans"/>
                <a:sym typeface="Clear Sans"/>
              </a:rPr>
              <a:t> is a progressive approach to conservation. It’s about letting nature take care of itself, enabling natural processes to shape land and sea, repair damaged ecosystems and restore degraded landscapes. Through rewilding, wildlife’s natural rhythms create wilder, more biodiverse habitats.</a:t>
            </a:r>
          </a:p>
        </p:txBody>
      </p:sp>
      <p:sp>
        <p:nvSpPr>
          <p:cNvPr name="Freeform 5" id="5"/>
          <p:cNvSpPr/>
          <p:nvPr/>
        </p:nvSpPr>
        <p:spPr>
          <a:xfrm flipH="false" flipV="false" rot="0">
            <a:off x="11307028" y="8353404"/>
            <a:ext cx="5952272" cy="904896"/>
          </a:xfrm>
          <a:custGeom>
            <a:avLst/>
            <a:gdLst/>
            <a:ahLst/>
            <a:cxnLst/>
            <a:rect r="r" b="b" t="t" l="l"/>
            <a:pathLst>
              <a:path h="904896" w="5952272">
                <a:moveTo>
                  <a:pt x="0" y="0"/>
                </a:moveTo>
                <a:lnTo>
                  <a:pt x="5952272" y="0"/>
                </a:lnTo>
                <a:lnTo>
                  <a:pt x="5952272" y="904896"/>
                </a:lnTo>
                <a:lnTo>
                  <a:pt x="0" y="904896"/>
                </a:lnTo>
                <a:lnTo>
                  <a:pt x="0" y="0"/>
                </a:lnTo>
                <a:close/>
              </a:path>
            </a:pathLst>
          </a:custGeom>
          <a:blipFill>
            <a:blip r:embed="rId3"/>
            <a:stretch>
              <a:fillRect l="-147" t="0" r="-147" b="0"/>
            </a:stretch>
          </a:blipFill>
        </p:spPr>
      </p:sp>
      <p:sp>
        <p:nvSpPr>
          <p:cNvPr name="TextBox 6" id="6"/>
          <p:cNvSpPr txBox="true"/>
          <p:nvPr/>
        </p:nvSpPr>
        <p:spPr>
          <a:xfrm rot="0">
            <a:off x="11307028" y="1000125"/>
            <a:ext cx="5952272" cy="488315"/>
          </a:xfrm>
          <a:prstGeom prst="rect">
            <a:avLst/>
          </a:prstGeom>
        </p:spPr>
        <p:txBody>
          <a:bodyPr anchor="t" rtlCol="false" tIns="0" lIns="0" bIns="0" rIns="0">
            <a:spAutoFit/>
          </a:bodyPr>
          <a:lstStyle/>
          <a:p>
            <a:pPr algn="r">
              <a:lnSpc>
                <a:spcPts val="1960"/>
              </a:lnSpc>
              <a:spcBef>
                <a:spcPct val="0"/>
              </a:spcBef>
            </a:pPr>
            <a:r>
              <a:rPr lang="en-US" sz="1400">
                <a:solidFill>
                  <a:srgbClr val="FFFFFF"/>
                </a:solidFill>
                <a:latin typeface="PT Sans"/>
                <a:ea typeface="PT Sans"/>
                <a:cs typeface="PT Sans"/>
                <a:sym typeface="PT Sans"/>
              </a:rPr>
              <a:t>Seagrass meadow with Peacock worm filter feeding in foreground, Loch Craignish / SCOTLAND: The Big Picture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307028" y="8353404"/>
            <a:ext cx="5952272" cy="904896"/>
          </a:xfrm>
          <a:custGeom>
            <a:avLst/>
            <a:gdLst/>
            <a:ahLst/>
            <a:cxnLst/>
            <a:rect r="r" b="b" t="t" l="l"/>
            <a:pathLst>
              <a:path h="904896" w="5952272">
                <a:moveTo>
                  <a:pt x="0" y="0"/>
                </a:moveTo>
                <a:lnTo>
                  <a:pt x="5952272" y="0"/>
                </a:lnTo>
                <a:lnTo>
                  <a:pt x="5952272" y="904896"/>
                </a:lnTo>
                <a:lnTo>
                  <a:pt x="0" y="904896"/>
                </a:lnTo>
                <a:lnTo>
                  <a:pt x="0" y="0"/>
                </a:lnTo>
                <a:close/>
              </a:path>
            </a:pathLst>
          </a:custGeom>
          <a:blipFill>
            <a:blip r:embed="rId2"/>
            <a:stretch>
              <a:fillRect l="-147" t="0" r="-147" b="0"/>
            </a:stretch>
          </a:blipFill>
        </p:spPr>
      </p:sp>
      <p:sp>
        <p:nvSpPr>
          <p:cNvPr name="Freeform 3" id="3"/>
          <p:cNvSpPr/>
          <p:nvPr/>
        </p:nvSpPr>
        <p:spPr>
          <a:xfrm flipH="false" flipV="false" rot="0">
            <a:off x="-107170" y="-86235"/>
            <a:ext cx="18502340" cy="10407566"/>
          </a:xfrm>
          <a:custGeom>
            <a:avLst/>
            <a:gdLst/>
            <a:ahLst/>
            <a:cxnLst/>
            <a:rect r="r" b="b" t="t" l="l"/>
            <a:pathLst>
              <a:path h="10407566" w="18502340">
                <a:moveTo>
                  <a:pt x="0" y="0"/>
                </a:moveTo>
                <a:lnTo>
                  <a:pt x="18502340" y="0"/>
                </a:lnTo>
                <a:lnTo>
                  <a:pt x="18502340" y="10407566"/>
                </a:lnTo>
                <a:lnTo>
                  <a:pt x="0" y="10407566"/>
                </a:lnTo>
                <a:lnTo>
                  <a:pt x="0" y="0"/>
                </a:lnTo>
                <a:close/>
              </a:path>
            </a:pathLst>
          </a:custGeom>
          <a:blipFill>
            <a:blip r:embed="rId3"/>
            <a:stretch>
              <a:fillRect l="0" t="0" r="0" b="0"/>
            </a:stretch>
          </a:blipFill>
        </p:spPr>
      </p:sp>
      <p:grpSp>
        <p:nvGrpSpPr>
          <p:cNvPr name="Group 4" id="4"/>
          <p:cNvGrpSpPr/>
          <p:nvPr/>
        </p:nvGrpSpPr>
        <p:grpSpPr>
          <a:xfrm rot="0">
            <a:off x="6096177" y="6040101"/>
            <a:ext cx="12191823" cy="2129866"/>
            <a:chOff x="0" y="0"/>
            <a:chExt cx="16255764" cy="2839821"/>
          </a:xfrm>
        </p:grpSpPr>
        <p:grpSp>
          <p:nvGrpSpPr>
            <p:cNvPr name="Group 5" id="5"/>
            <p:cNvGrpSpPr/>
            <p:nvPr/>
          </p:nvGrpSpPr>
          <p:grpSpPr>
            <a:xfrm rot="-10800000">
              <a:off x="1358387" y="0"/>
              <a:ext cx="14897376" cy="2839821"/>
              <a:chOff x="0" y="0"/>
              <a:chExt cx="2493489" cy="475323"/>
            </a:xfrm>
          </p:grpSpPr>
          <p:sp>
            <p:nvSpPr>
              <p:cNvPr name="Freeform 6" id="6">
                <a:hlinkClick r:id="rId4" tooltip="https://www.rewild.scot/charter"/>
              </p:cNvPr>
              <p:cNvSpPr/>
              <p:nvPr/>
            </p:nvSpPr>
            <p:spPr>
              <a:xfrm flipH="false" flipV="false" rot="0">
                <a:off x="0" y="0"/>
                <a:ext cx="2493489" cy="475323"/>
              </a:xfrm>
              <a:custGeom>
                <a:avLst/>
                <a:gdLst/>
                <a:ahLst/>
                <a:cxnLst/>
                <a:rect r="r" b="b" t="t" l="l"/>
                <a:pathLst>
                  <a:path h="475323" w="2493489">
                    <a:moveTo>
                      <a:pt x="0" y="0"/>
                    </a:moveTo>
                    <a:lnTo>
                      <a:pt x="2493489" y="0"/>
                    </a:lnTo>
                    <a:lnTo>
                      <a:pt x="2493489" y="475323"/>
                    </a:lnTo>
                    <a:lnTo>
                      <a:pt x="0" y="475323"/>
                    </a:lnTo>
                    <a:close/>
                  </a:path>
                </a:pathLst>
              </a:custGeom>
              <a:solidFill>
                <a:srgbClr val="ED5724">
                  <a:alpha val="80000"/>
                </a:srgbClr>
              </a:solidFill>
            </p:spPr>
          </p:sp>
          <p:sp>
            <p:nvSpPr>
              <p:cNvPr name="TextBox 7" id="7"/>
              <p:cNvSpPr txBox="true"/>
              <p:nvPr/>
            </p:nvSpPr>
            <p:spPr>
              <a:xfrm>
                <a:off x="0" y="0"/>
                <a:ext cx="2493489" cy="475323"/>
              </a:xfrm>
              <a:prstGeom prst="rect">
                <a:avLst/>
              </a:prstGeom>
            </p:spPr>
            <p:txBody>
              <a:bodyPr anchor="ctr" rtlCol="false" tIns="63053" lIns="63053" bIns="63053" rIns="63053"/>
              <a:lstStyle/>
              <a:p>
                <a:pPr algn="ctr">
                  <a:lnSpc>
                    <a:spcPts val="1320"/>
                  </a:lnSpc>
                </a:pPr>
              </a:p>
            </p:txBody>
          </p:sp>
        </p:grpSp>
        <p:grpSp>
          <p:nvGrpSpPr>
            <p:cNvPr name="Group 8" id="8"/>
            <p:cNvGrpSpPr/>
            <p:nvPr/>
          </p:nvGrpSpPr>
          <p:grpSpPr>
            <a:xfrm rot="-10800000">
              <a:off x="0" y="0"/>
              <a:ext cx="3786428" cy="2839821"/>
              <a:chOff x="0" y="0"/>
              <a:chExt cx="812800" cy="609600"/>
            </a:xfrm>
          </p:grpSpPr>
          <p:sp>
            <p:nvSpPr>
              <p:cNvPr name="Freeform 9" id="9"/>
              <p:cNvSpPr/>
              <p:nvPr/>
            </p:nvSpPr>
            <p:spPr>
              <a:xfrm flipH="false" flipV="false" rot="0">
                <a:off x="0" y="0"/>
                <a:ext cx="812800" cy="609600"/>
              </a:xfrm>
              <a:custGeom>
                <a:avLst/>
                <a:gdLst/>
                <a:ahLst/>
                <a:cxnLst/>
                <a:rect r="r" b="b" t="t" l="l"/>
                <a:pathLst>
                  <a:path h="609600" w="812800">
                    <a:moveTo>
                      <a:pt x="203200" y="0"/>
                    </a:moveTo>
                    <a:lnTo>
                      <a:pt x="812800" y="0"/>
                    </a:lnTo>
                    <a:lnTo>
                      <a:pt x="609600" y="609600"/>
                    </a:lnTo>
                    <a:lnTo>
                      <a:pt x="0" y="609600"/>
                    </a:lnTo>
                    <a:lnTo>
                      <a:pt x="203200" y="0"/>
                    </a:lnTo>
                    <a:close/>
                  </a:path>
                </a:pathLst>
              </a:custGeom>
              <a:solidFill>
                <a:srgbClr val="ED5724">
                  <a:alpha val="80000"/>
                </a:srgbClr>
              </a:solidFill>
            </p:spPr>
          </p:sp>
          <p:sp>
            <p:nvSpPr>
              <p:cNvPr name="TextBox 10" id="10"/>
              <p:cNvSpPr txBox="true"/>
              <p:nvPr/>
            </p:nvSpPr>
            <p:spPr>
              <a:xfrm>
                <a:off x="101600" y="0"/>
                <a:ext cx="609600" cy="609600"/>
              </a:xfrm>
              <a:prstGeom prst="rect">
                <a:avLst/>
              </a:prstGeom>
            </p:spPr>
            <p:txBody>
              <a:bodyPr anchor="ctr" rtlCol="false" tIns="63053" lIns="63053" bIns="63053" rIns="63053"/>
              <a:lstStyle/>
              <a:p>
                <a:pPr algn="ctr">
                  <a:lnSpc>
                    <a:spcPts val="1320"/>
                  </a:lnSpc>
                </a:pPr>
              </a:p>
            </p:txBody>
          </p:sp>
        </p:grpSp>
      </p:grpSp>
      <p:sp>
        <p:nvSpPr>
          <p:cNvPr name="TextBox 11" id="11"/>
          <p:cNvSpPr txBox="true"/>
          <p:nvPr/>
        </p:nvSpPr>
        <p:spPr>
          <a:xfrm rot="0">
            <a:off x="7407202" y="6302394"/>
            <a:ext cx="10264806" cy="1510030"/>
          </a:xfrm>
          <a:prstGeom prst="rect">
            <a:avLst/>
          </a:prstGeom>
        </p:spPr>
        <p:txBody>
          <a:bodyPr anchor="t" rtlCol="false" tIns="0" lIns="0" bIns="0" rIns="0">
            <a:spAutoFit/>
          </a:bodyPr>
          <a:lstStyle/>
          <a:p>
            <a:pPr algn="ctr" marL="0" indent="0" lvl="0">
              <a:lnSpc>
                <a:spcPts val="6019"/>
              </a:lnSpc>
              <a:spcBef>
                <a:spcPct val="0"/>
              </a:spcBef>
            </a:pPr>
            <a:r>
              <a:rPr lang="en-US" b="true" sz="4299">
                <a:solidFill>
                  <a:srgbClr val="FFFFFF"/>
                </a:solidFill>
                <a:latin typeface="Saira Condensed Bold"/>
                <a:ea typeface="Saira Condensed Bold"/>
                <a:cs typeface="Saira Condensed Bold"/>
                <a:sym typeface="Saira Condensed Bold"/>
              </a:rPr>
              <a:t>Watch the trailer:</a:t>
            </a:r>
            <a:r>
              <a:rPr lang="en-US" sz="4299">
                <a:solidFill>
                  <a:srgbClr val="FFFFFF"/>
                </a:solidFill>
                <a:latin typeface="Saira Condensed"/>
                <a:ea typeface="Saira Condensed"/>
                <a:cs typeface="Saira Condensed"/>
                <a:sym typeface="Saira Condensed"/>
              </a:rPr>
              <a:t>  </a:t>
            </a:r>
            <a:r>
              <a:rPr lang="en-US" sz="4299" u="sng">
                <a:solidFill>
                  <a:srgbClr val="FFFFFF"/>
                </a:solidFill>
                <a:latin typeface="Saira Condensed"/>
                <a:ea typeface="Saira Condensed"/>
                <a:cs typeface="Saira Condensed"/>
                <a:sym typeface="Saira Condensed"/>
                <a:hlinkClick r:id="rId5" tooltip="https://www.youtube.com/watch?v=3qogJE4sqtw"/>
              </a:rPr>
              <a:t>https://www.youtube.com/watch?v=3qogJE4sqtw</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D5724"/>
        </a:solidFill>
      </p:bgPr>
    </p:bg>
    <p:spTree>
      <p:nvGrpSpPr>
        <p:cNvPr id="1" name=""/>
        <p:cNvGrpSpPr/>
        <p:nvPr/>
      </p:nvGrpSpPr>
      <p:grpSpPr>
        <a:xfrm>
          <a:off x="0" y="0"/>
          <a:ext cx="0" cy="0"/>
          <a:chOff x="0" y="0"/>
          <a:chExt cx="0" cy="0"/>
        </a:xfrm>
      </p:grpSpPr>
      <p:sp>
        <p:nvSpPr>
          <p:cNvPr name="Freeform 2" id="2"/>
          <p:cNvSpPr/>
          <p:nvPr/>
        </p:nvSpPr>
        <p:spPr>
          <a:xfrm flipH="false" flipV="false" rot="0">
            <a:off x="0" y="7241965"/>
            <a:ext cx="18288000" cy="3045035"/>
          </a:xfrm>
          <a:custGeom>
            <a:avLst/>
            <a:gdLst/>
            <a:ahLst/>
            <a:cxnLst/>
            <a:rect r="r" b="b" t="t" l="l"/>
            <a:pathLst>
              <a:path h="3045035" w="18288000">
                <a:moveTo>
                  <a:pt x="0" y="0"/>
                </a:moveTo>
                <a:lnTo>
                  <a:pt x="18288000" y="0"/>
                </a:lnTo>
                <a:lnTo>
                  <a:pt x="18288000" y="3045035"/>
                </a:lnTo>
                <a:lnTo>
                  <a:pt x="0" y="3045035"/>
                </a:lnTo>
                <a:lnTo>
                  <a:pt x="0" y="0"/>
                </a:lnTo>
                <a:close/>
              </a:path>
            </a:pathLst>
          </a:custGeom>
          <a:blipFill>
            <a:blip r:embed="rId2"/>
            <a:stretch>
              <a:fillRect l="0" t="-181692" r="0" b="-117969"/>
            </a:stretch>
          </a:blipFill>
        </p:spPr>
      </p:sp>
      <p:sp>
        <p:nvSpPr>
          <p:cNvPr name="Freeform 3" id="3"/>
          <p:cNvSpPr/>
          <p:nvPr/>
        </p:nvSpPr>
        <p:spPr>
          <a:xfrm flipH="false" flipV="false" rot="0">
            <a:off x="11307028" y="8353404"/>
            <a:ext cx="5952272" cy="904896"/>
          </a:xfrm>
          <a:custGeom>
            <a:avLst/>
            <a:gdLst/>
            <a:ahLst/>
            <a:cxnLst/>
            <a:rect r="r" b="b" t="t" l="l"/>
            <a:pathLst>
              <a:path h="904896" w="5952272">
                <a:moveTo>
                  <a:pt x="0" y="0"/>
                </a:moveTo>
                <a:lnTo>
                  <a:pt x="5952272" y="0"/>
                </a:lnTo>
                <a:lnTo>
                  <a:pt x="5952272" y="904896"/>
                </a:lnTo>
                <a:lnTo>
                  <a:pt x="0" y="904896"/>
                </a:lnTo>
                <a:lnTo>
                  <a:pt x="0" y="0"/>
                </a:lnTo>
                <a:close/>
              </a:path>
            </a:pathLst>
          </a:custGeom>
          <a:blipFill>
            <a:blip r:embed="rId3"/>
            <a:stretch>
              <a:fillRect l="-147" t="0" r="-147" b="0"/>
            </a:stretch>
          </a:blipFill>
        </p:spPr>
      </p:sp>
      <p:sp>
        <p:nvSpPr>
          <p:cNvPr name="TextBox 4" id="4"/>
          <p:cNvSpPr txBox="true"/>
          <p:nvPr/>
        </p:nvSpPr>
        <p:spPr>
          <a:xfrm rot="0">
            <a:off x="1028700" y="5630885"/>
            <a:ext cx="16230600" cy="863594"/>
          </a:xfrm>
          <a:prstGeom prst="rect">
            <a:avLst/>
          </a:prstGeom>
        </p:spPr>
        <p:txBody>
          <a:bodyPr anchor="t" rtlCol="false" tIns="0" lIns="0" bIns="0" rIns="0">
            <a:spAutoFit/>
          </a:bodyPr>
          <a:lstStyle/>
          <a:p>
            <a:pPr algn="l" marL="0" indent="0" lvl="0">
              <a:lnSpc>
                <a:spcPts val="7000"/>
              </a:lnSpc>
              <a:spcBef>
                <a:spcPct val="0"/>
              </a:spcBef>
            </a:pPr>
            <a:r>
              <a:rPr lang="en-US" sz="5000">
                <a:solidFill>
                  <a:srgbClr val="FFFFFF"/>
                </a:solidFill>
                <a:latin typeface="Clear Sans"/>
                <a:ea typeface="Clear Sans"/>
                <a:cs typeface="Clear Sans"/>
                <a:sym typeface="Clear Sans"/>
              </a:rPr>
              <a:t>Do you share Flo’s concerns and feelings of eco-anxiety?</a:t>
            </a:r>
          </a:p>
        </p:txBody>
      </p:sp>
      <p:sp>
        <p:nvSpPr>
          <p:cNvPr name="TextBox 5" id="5"/>
          <p:cNvSpPr txBox="true"/>
          <p:nvPr/>
        </p:nvSpPr>
        <p:spPr>
          <a:xfrm rot="0">
            <a:off x="1028700" y="1133475"/>
            <a:ext cx="14340785" cy="4370705"/>
          </a:xfrm>
          <a:prstGeom prst="rect">
            <a:avLst/>
          </a:prstGeom>
        </p:spPr>
        <p:txBody>
          <a:bodyPr anchor="t" rtlCol="false" tIns="0" lIns="0" bIns="0" rIns="0">
            <a:spAutoFit/>
          </a:bodyPr>
          <a:lstStyle/>
          <a:p>
            <a:pPr algn="l">
              <a:lnSpc>
                <a:spcPts val="11440"/>
              </a:lnSpc>
            </a:pPr>
            <a:r>
              <a:rPr lang="en-US" b="true" sz="10400" spc="-218">
                <a:solidFill>
                  <a:srgbClr val="FFFFFF"/>
                </a:solidFill>
                <a:latin typeface="Saira Condensed Ultra-Bold"/>
                <a:ea typeface="Saira Condensed Ultra-Bold"/>
                <a:cs typeface="Saira Condensed Ultra-Bold"/>
                <a:sym typeface="Saira Condensed Ultra-Bold"/>
              </a:rPr>
              <a:t>HOW DO YOU FEEL AFTER WATCHING THE TRAILER FOR WHY NOT SCOTLAND?</a:t>
            </a:r>
          </a:p>
        </p:txBody>
      </p:sp>
      <p:sp>
        <p:nvSpPr>
          <p:cNvPr name="TextBox 6" id="6"/>
          <p:cNvSpPr txBox="true"/>
          <p:nvPr/>
        </p:nvSpPr>
        <p:spPr>
          <a:xfrm rot="0">
            <a:off x="1028700" y="8777277"/>
            <a:ext cx="5952272" cy="488315"/>
          </a:xfrm>
          <a:prstGeom prst="rect">
            <a:avLst/>
          </a:prstGeom>
        </p:spPr>
        <p:txBody>
          <a:bodyPr anchor="t" rtlCol="false" tIns="0" lIns="0" bIns="0" rIns="0">
            <a:spAutoFit/>
          </a:bodyPr>
          <a:lstStyle/>
          <a:p>
            <a:pPr algn="l">
              <a:lnSpc>
                <a:spcPts val="1960"/>
              </a:lnSpc>
            </a:pPr>
            <a:r>
              <a:rPr lang="en-US" sz="1400">
                <a:solidFill>
                  <a:srgbClr val="FFFFFF"/>
                </a:solidFill>
                <a:latin typeface="PT Sans"/>
                <a:ea typeface="PT Sans"/>
                <a:cs typeface="PT Sans"/>
                <a:sym typeface="PT Sans"/>
              </a:rPr>
              <a:t>Flo in Glen Affric at sunrise / </a:t>
            </a:r>
          </a:p>
          <a:p>
            <a:pPr algn="l">
              <a:lnSpc>
                <a:spcPts val="1960"/>
              </a:lnSpc>
              <a:spcBef>
                <a:spcPct val="0"/>
              </a:spcBef>
            </a:pPr>
            <a:r>
              <a:rPr lang="en-US" sz="1400">
                <a:solidFill>
                  <a:srgbClr val="FFFFFF"/>
                </a:solidFill>
                <a:latin typeface="PT Sans"/>
                <a:ea typeface="PT Sans"/>
                <a:cs typeface="PT Sans"/>
                <a:sym typeface="PT Sans"/>
              </a:rPr>
              <a:t>Tierney Lloyd/scotlandbigpciture.com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35254" y="861697"/>
            <a:ext cx="14817491" cy="1717672"/>
          </a:xfrm>
          <a:prstGeom prst="rect">
            <a:avLst/>
          </a:prstGeom>
        </p:spPr>
        <p:txBody>
          <a:bodyPr anchor="t" rtlCol="false" tIns="0" lIns="0" bIns="0" rIns="0">
            <a:spAutoFit/>
          </a:bodyPr>
          <a:lstStyle/>
          <a:p>
            <a:pPr algn="l" marL="0" indent="0" lvl="0">
              <a:lnSpc>
                <a:spcPts val="14000"/>
              </a:lnSpc>
              <a:spcBef>
                <a:spcPct val="0"/>
              </a:spcBef>
            </a:pPr>
            <a:r>
              <a:rPr lang="en-US" b="true" sz="10000" spc="-210">
                <a:solidFill>
                  <a:srgbClr val="ED5724"/>
                </a:solidFill>
                <a:latin typeface="Saira Condensed Ultra-Bold"/>
                <a:ea typeface="Saira Condensed Ultra-Bold"/>
                <a:cs typeface="Saira Condensed Ultra-Bold"/>
                <a:sym typeface="Saira Condensed Ultra-Bold"/>
              </a:rPr>
              <a:t>GROUP TASK</a:t>
            </a:r>
          </a:p>
        </p:txBody>
      </p:sp>
      <p:sp>
        <p:nvSpPr>
          <p:cNvPr name="TextBox 3" id="3"/>
          <p:cNvSpPr txBox="true"/>
          <p:nvPr/>
        </p:nvSpPr>
        <p:spPr>
          <a:xfrm rot="0">
            <a:off x="1735254" y="2783325"/>
            <a:ext cx="7073449" cy="7004686"/>
          </a:xfrm>
          <a:prstGeom prst="rect">
            <a:avLst/>
          </a:prstGeom>
        </p:spPr>
        <p:txBody>
          <a:bodyPr anchor="t" rtlCol="false" tIns="0" lIns="0" bIns="0" rIns="0">
            <a:spAutoFit/>
          </a:bodyPr>
          <a:lstStyle/>
          <a:p>
            <a:pPr algn="l">
              <a:lnSpc>
                <a:spcPts val="5039"/>
              </a:lnSpc>
            </a:pPr>
            <a:r>
              <a:rPr lang="en-US" sz="3599">
                <a:solidFill>
                  <a:srgbClr val="000000"/>
                </a:solidFill>
                <a:latin typeface="Clear Sans"/>
                <a:ea typeface="Clear Sans"/>
                <a:cs typeface="Clear Sans"/>
                <a:sym typeface="Clear Sans"/>
              </a:rPr>
              <a:t>Research an existing rewilding project currently happening in Europe.</a:t>
            </a:r>
          </a:p>
          <a:p>
            <a:pPr algn="l">
              <a:lnSpc>
                <a:spcPts val="5039"/>
              </a:lnSpc>
            </a:pPr>
          </a:p>
          <a:p>
            <a:pPr algn="l">
              <a:lnSpc>
                <a:spcPts val="5039"/>
              </a:lnSpc>
            </a:pPr>
            <a:r>
              <a:rPr lang="en-US" sz="3599">
                <a:solidFill>
                  <a:srgbClr val="000000"/>
                </a:solidFill>
                <a:latin typeface="Clear Sans"/>
                <a:ea typeface="Clear Sans"/>
                <a:cs typeface="Clear Sans"/>
                <a:sym typeface="Clear Sans"/>
              </a:rPr>
              <a:t>Create a poster, which you will present to the whole class at the end of this session.</a:t>
            </a:r>
          </a:p>
          <a:p>
            <a:pPr algn="l">
              <a:lnSpc>
                <a:spcPts val="5039"/>
              </a:lnSpc>
            </a:pPr>
          </a:p>
          <a:p>
            <a:pPr algn="l">
              <a:lnSpc>
                <a:spcPts val="5039"/>
              </a:lnSpc>
            </a:pPr>
            <a:r>
              <a:rPr lang="en-US" sz="3599">
                <a:solidFill>
                  <a:srgbClr val="000000"/>
                </a:solidFill>
                <a:latin typeface="Clear Sans"/>
                <a:ea typeface="Clear Sans"/>
                <a:cs typeface="Clear Sans"/>
                <a:sym typeface="Clear Sans"/>
              </a:rPr>
              <a:t>Choose from the following rewilding projects:</a:t>
            </a:r>
          </a:p>
          <a:p>
            <a:pPr algn="l" marL="0" indent="0" lvl="0">
              <a:lnSpc>
                <a:spcPts val="5039"/>
              </a:lnSpc>
              <a:spcBef>
                <a:spcPct val="0"/>
              </a:spcBef>
            </a:pPr>
          </a:p>
        </p:txBody>
      </p:sp>
      <p:sp>
        <p:nvSpPr>
          <p:cNvPr name="TextBox 4" id="4"/>
          <p:cNvSpPr txBox="true"/>
          <p:nvPr/>
        </p:nvSpPr>
        <p:spPr>
          <a:xfrm rot="0">
            <a:off x="9385352" y="1204681"/>
            <a:ext cx="7873948" cy="598106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lear Sans"/>
                <a:ea typeface="Clear Sans"/>
                <a:cs typeface="Clear Sans"/>
                <a:sym typeface="Clear Sans"/>
              </a:rPr>
              <a:t>Iberian Highlands (Spain)</a:t>
            </a:r>
          </a:p>
          <a:p>
            <a:pPr algn="l" marL="734059" indent="-367030" lvl="1">
              <a:lnSpc>
                <a:spcPts val="4759"/>
              </a:lnSpc>
              <a:buFont typeface="Arial"/>
              <a:buChar char="•"/>
            </a:pPr>
            <a:r>
              <a:rPr lang="en-US" sz="3399">
                <a:solidFill>
                  <a:srgbClr val="000000"/>
                </a:solidFill>
                <a:latin typeface="Clear Sans"/>
                <a:ea typeface="Clear Sans"/>
                <a:cs typeface="Clear Sans"/>
                <a:sym typeface="Clear Sans"/>
              </a:rPr>
              <a:t>Rhodope Mountains (Bulgaria)</a:t>
            </a:r>
          </a:p>
          <a:p>
            <a:pPr algn="l" marL="734059" indent="-367030" lvl="1">
              <a:lnSpc>
                <a:spcPts val="4759"/>
              </a:lnSpc>
              <a:buFont typeface="Arial"/>
              <a:buChar char="•"/>
            </a:pPr>
            <a:r>
              <a:rPr lang="en-US" sz="3399">
                <a:solidFill>
                  <a:srgbClr val="000000"/>
                </a:solidFill>
                <a:latin typeface="Clear Sans"/>
                <a:ea typeface="Clear Sans"/>
                <a:cs typeface="Clear Sans"/>
                <a:sym typeface="Clear Sans"/>
              </a:rPr>
              <a:t>Greater Coa Valley (Portugal)</a:t>
            </a:r>
          </a:p>
          <a:p>
            <a:pPr algn="l" marL="734059" indent="-367030" lvl="1">
              <a:lnSpc>
                <a:spcPts val="4759"/>
              </a:lnSpc>
              <a:buFont typeface="Arial"/>
              <a:buChar char="•"/>
            </a:pPr>
            <a:r>
              <a:rPr lang="en-US" sz="3399">
                <a:solidFill>
                  <a:srgbClr val="000000"/>
                </a:solidFill>
                <a:latin typeface="Clear Sans"/>
                <a:ea typeface="Clear Sans"/>
                <a:cs typeface="Clear Sans"/>
                <a:sym typeface="Clear Sans"/>
              </a:rPr>
              <a:t>Southern Carpathians (Romania)</a:t>
            </a:r>
          </a:p>
          <a:p>
            <a:pPr algn="l" marL="734059" indent="-367030" lvl="1">
              <a:lnSpc>
                <a:spcPts val="4759"/>
              </a:lnSpc>
              <a:buFont typeface="Arial"/>
              <a:buChar char="•"/>
            </a:pPr>
            <a:r>
              <a:rPr lang="en-US" sz="3399">
                <a:solidFill>
                  <a:srgbClr val="000000"/>
                </a:solidFill>
                <a:latin typeface="Clear Sans"/>
                <a:ea typeface="Clear Sans"/>
                <a:cs typeface="Clear Sans"/>
                <a:sym typeface="Clear Sans"/>
              </a:rPr>
              <a:t>Central Apennines (Italy)</a:t>
            </a:r>
          </a:p>
          <a:p>
            <a:pPr algn="l" marL="734059" indent="-367030" lvl="1">
              <a:lnSpc>
                <a:spcPts val="4759"/>
              </a:lnSpc>
              <a:buFont typeface="Arial"/>
              <a:buChar char="•"/>
            </a:pPr>
            <a:r>
              <a:rPr lang="en-US" sz="3399">
                <a:solidFill>
                  <a:srgbClr val="000000"/>
                </a:solidFill>
                <a:latin typeface="Clear Sans"/>
                <a:ea typeface="Clear Sans"/>
                <a:cs typeface="Clear Sans"/>
                <a:sym typeface="Clear Sans"/>
              </a:rPr>
              <a:t>Swedish Lapland (Sweden)</a:t>
            </a:r>
          </a:p>
          <a:p>
            <a:pPr algn="l" marL="734059" indent="-367030" lvl="1">
              <a:lnSpc>
                <a:spcPts val="4759"/>
              </a:lnSpc>
              <a:buFont typeface="Arial"/>
              <a:buChar char="•"/>
            </a:pPr>
            <a:r>
              <a:rPr lang="en-US" sz="3399">
                <a:solidFill>
                  <a:srgbClr val="000000"/>
                </a:solidFill>
                <a:latin typeface="Clear Sans"/>
                <a:ea typeface="Clear Sans"/>
                <a:cs typeface="Clear Sans"/>
                <a:sym typeface="Clear Sans"/>
              </a:rPr>
              <a:t>Velebit Mountains (Croatia)</a:t>
            </a:r>
          </a:p>
          <a:p>
            <a:pPr algn="l" marL="734059" indent="-367030" lvl="1">
              <a:lnSpc>
                <a:spcPts val="4759"/>
              </a:lnSpc>
              <a:buFont typeface="Arial"/>
              <a:buChar char="•"/>
            </a:pPr>
            <a:r>
              <a:rPr lang="en-US" sz="3399">
                <a:solidFill>
                  <a:srgbClr val="000000"/>
                </a:solidFill>
                <a:latin typeface="Clear Sans"/>
                <a:ea typeface="Clear Sans"/>
                <a:cs typeface="Clear Sans"/>
                <a:sym typeface="Clear Sans"/>
              </a:rPr>
              <a:t>Danube Delta (Ukraine/Moldova/Romania)</a:t>
            </a:r>
          </a:p>
          <a:p>
            <a:pPr algn="l" marL="734059" indent="-367030" lvl="1">
              <a:lnSpc>
                <a:spcPts val="4759"/>
              </a:lnSpc>
              <a:buFont typeface="Arial"/>
              <a:buChar char="•"/>
            </a:pPr>
            <a:r>
              <a:rPr lang="en-US" sz="3399">
                <a:solidFill>
                  <a:srgbClr val="000000"/>
                </a:solidFill>
                <a:latin typeface="Clear Sans"/>
                <a:ea typeface="Clear Sans"/>
                <a:cs typeface="Clear Sans"/>
                <a:sym typeface="Clear Sans"/>
              </a:rPr>
              <a:t>Oder Delta (Germany/Poland) </a:t>
            </a:r>
          </a:p>
        </p:txBody>
      </p:sp>
      <p:sp>
        <p:nvSpPr>
          <p:cNvPr name="Freeform 5" id="5"/>
          <p:cNvSpPr/>
          <p:nvPr/>
        </p:nvSpPr>
        <p:spPr>
          <a:xfrm flipH="false" flipV="false" rot="0">
            <a:off x="11307028" y="8376194"/>
            <a:ext cx="5952272" cy="882106"/>
          </a:xfrm>
          <a:custGeom>
            <a:avLst/>
            <a:gdLst/>
            <a:ahLst/>
            <a:cxnLst/>
            <a:rect r="r" b="b" t="t" l="l"/>
            <a:pathLst>
              <a:path h="882106" w="5952272">
                <a:moveTo>
                  <a:pt x="0" y="0"/>
                </a:moveTo>
                <a:lnTo>
                  <a:pt x="5952272" y="0"/>
                </a:lnTo>
                <a:lnTo>
                  <a:pt x="5952272" y="882106"/>
                </a:lnTo>
                <a:lnTo>
                  <a:pt x="0" y="882106"/>
                </a:lnTo>
                <a:lnTo>
                  <a:pt x="0" y="0"/>
                </a:lnTo>
                <a:close/>
              </a:path>
            </a:pathLst>
          </a:custGeom>
          <a:blipFill>
            <a:blip r:embed="rId2"/>
            <a:stretch>
              <a:fillRect l="-125" t="0" r="-125"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467" y="838200"/>
            <a:ext cx="9923100" cy="1774189"/>
          </a:xfrm>
          <a:prstGeom prst="rect">
            <a:avLst/>
          </a:prstGeom>
        </p:spPr>
        <p:txBody>
          <a:bodyPr anchor="t" rtlCol="false" tIns="0" lIns="0" bIns="0" rIns="0">
            <a:spAutoFit/>
          </a:bodyPr>
          <a:lstStyle/>
          <a:p>
            <a:pPr algn="l" marL="0" indent="0" lvl="0">
              <a:lnSpc>
                <a:spcPts val="14560"/>
              </a:lnSpc>
              <a:spcBef>
                <a:spcPct val="0"/>
              </a:spcBef>
            </a:pPr>
            <a:r>
              <a:rPr lang="en-US" b="true" sz="10400" spc="-218">
                <a:solidFill>
                  <a:srgbClr val="38939D"/>
                </a:solidFill>
                <a:latin typeface="Saira Condensed Bold"/>
                <a:ea typeface="Saira Condensed Bold"/>
                <a:cs typeface="Saira Condensed Bold"/>
                <a:sym typeface="Saira Condensed Bold"/>
              </a:rPr>
              <a:t>SUCCESS CRITERIA</a:t>
            </a:r>
          </a:p>
        </p:txBody>
      </p:sp>
      <p:sp>
        <p:nvSpPr>
          <p:cNvPr name="TextBox 3" id="3"/>
          <p:cNvSpPr txBox="true"/>
          <p:nvPr/>
        </p:nvSpPr>
        <p:spPr>
          <a:xfrm rot="0">
            <a:off x="1028467" y="2719705"/>
            <a:ext cx="16230833" cy="5981065"/>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Your poster and presentation shoul</a:t>
            </a:r>
            <a:r>
              <a:rPr lang="en-US" sz="3399">
                <a:solidFill>
                  <a:srgbClr val="000000"/>
                </a:solidFill>
                <a:latin typeface="Canva Sans"/>
                <a:ea typeface="Canva Sans"/>
                <a:cs typeface="Canva Sans"/>
                <a:sym typeface="Canva Sans"/>
              </a:rPr>
              <a:t>d provide the answers to the following questions:</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What does your rewilding project do differently to what was happening before it was implemented?</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How does your rewilding project enable wildlife to recover?</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How does your rewilding project benefit human beings as well as the natural world?</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How will your rewilding project make a positive impact in the future?</a:t>
            </a:r>
          </a:p>
          <a:p>
            <a:pPr algn="ctr">
              <a:lnSpc>
                <a:spcPts val="4759"/>
              </a:lnSpc>
            </a:pPr>
          </a:p>
          <a:p>
            <a:pPr algn="l">
              <a:lnSpc>
                <a:spcPts val="4759"/>
              </a:lnSpc>
            </a:pPr>
          </a:p>
        </p:txBody>
      </p:sp>
      <p:sp>
        <p:nvSpPr>
          <p:cNvPr name="Freeform 4" id="4"/>
          <p:cNvSpPr/>
          <p:nvPr/>
        </p:nvSpPr>
        <p:spPr>
          <a:xfrm flipH="false" flipV="false" rot="0">
            <a:off x="11307028" y="8376194"/>
            <a:ext cx="5952272" cy="882106"/>
          </a:xfrm>
          <a:custGeom>
            <a:avLst/>
            <a:gdLst/>
            <a:ahLst/>
            <a:cxnLst/>
            <a:rect r="r" b="b" t="t" l="l"/>
            <a:pathLst>
              <a:path h="882106" w="5952272">
                <a:moveTo>
                  <a:pt x="0" y="0"/>
                </a:moveTo>
                <a:lnTo>
                  <a:pt x="5952272" y="0"/>
                </a:lnTo>
                <a:lnTo>
                  <a:pt x="5952272" y="882106"/>
                </a:lnTo>
                <a:lnTo>
                  <a:pt x="0" y="882106"/>
                </a:lnTo>
                <a:lnTo>
                  <a:pt x="0" y="0"/>
                </a:lnTo>
                <a:close/>
              </a:path>
            </a:pathLst>
          </a:custGeom>
          <a:blipFill>
            <a:blip r:embed="rId2"/>
            <a:stretch>
              <a:fillRect l="-125" t="0" r="-125"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4BF27"/>
        </a:solidFill>
      </p:bgPr>
    </p:bg>
    <p:spTree>
      <p:nvGrpSpPr>
        <p:cNvPr id="1" name=""/>
        <p:cNvGrpSpPr/>
        <p:nvPr/>
      </p:nvGrpSpPr>
      <p:grpSpPr>
        <a:xfrm>
          <a:off x="0" y="0"/>
          <a:ext cx="0" cy="0"/>
          <a:chOff x="0" y="0"/>
          <a:chExt cx="0" cy="0"/>
        </a:xfrm>
      </p:grpSpPr>
      <p:sp>
        <p:nvSpPr>
          <p:cNvPr name="Freeform 2" id="2"/>
          <p:cNvSpPr/>
          <p:nvPr/>
        </p:nvSpPr>
        <p:spPr>
          <a:xfrm flipH="false" flipV="false" rot="0">
            <a:off x="-139145" y="-109002"/>
            <a:ext cx="18564944" cy="11842887"/>
          </a:xfrm>
          <a:custGeom>
            <a:avLst/>
            <a:gdLst/>
            <a:ahLst/>
            <a:cxnLst/>
            <a:rect r="r" b="b" t="t" l="l"/>
            <a:pathLst>
              <a:path h="11842887" w="18564944">
                <a:moveTo>
                  <a:pt x="0" y="0"/>
                </a:moveTo>
                <a:lnTo>
                  <a:pt x="18564943" y="0"/>
                </a:lnTo>
                <a:lnTo>
                  <a:pt x="18564943" y="11842887"/>
                </a:lnTo>
                <a:lnTo>
                  <a:pt x="0" y="11842887"/>
                </a:lnTo>
                <a:lnTo>
                  <a:pt x="0" y="0"/>
                </a:lnTo>
                <a:close/>
              </a:path>
            </a:pathLst>
          </a:custGeom>
          <a:blipFill>
            <a:blip r:embed="rId2"/>
            <a:stretch>
              <a:fillRect l="0" t="0" r="0" b="0"/>
            </a:stretch>
          </a:blipFill>
        </p:spPr>
      </p:sp>
      <p:sp>
        <p:nvSpPr>
          <p:cNvPr name="Freeform 3" id="3"/>
          <p:cNvSpPr/>
          <p:nvPr/>
        </p:nvSpPr>
        <p:spPr>
          <a:xfrm flipH="false" flipV="false" rot="0">
            <a:off x="11307028" y="8353404"/>
            <a:ext cx="5952272" cy="904896"/>
          </a:xfrm>
          <a:custGeom>
            <a:avLst/>
            <a:gdLst/>
            <a:ahLst/>
            <a:cxnLst/>
            <a:rect r="r" b="b" t="t" l="l"/>
            <a:pathLst>
              <a:path h="904896" w="5952272">
                <a:moveTo>
                  <a:pt x="0" y="0"/>
                </a:moveTo>
                <a:lnTo>
                  <a:pt x="5952272" y="0"/>
                </a:lnTo>
                <a:lnTo>
                  <a:pt x="5952272" y="904896"/>
                </a:lnTo>
                <a:lnTo>
                  <a:pt x="0" y="904896"/>
                </a:lnTo>
                <a:lnTo>
                  <a:pt x="0" y="0"/>
                </a:lnTo>
                <a:close/>
              </a:path>
            </a:pathLst>
          </a:custGeom>
          <a:blipFill>
            <a:blip r:embed="rId3"/>
            <a:stretch>
              <a:fillRect l="-147" t="0" r="-147" b="0"/>
            </a:stretch>
          </a:blipFill>
        </p:spPr>
      </p:sp>
      <p:sp>
        <p:nvSpPr>
          <p:cNvPr name="TextBox 4" id="4"/>
          <p:cNvSpPr txBox="true"/>
          <p:nvPr/>
        </p:nvSpPr>
        <p:spPr>
          <a:xfrm rot="0">
            <a:off x="1028700" y="1992281"/>
            <a:ext cx="10757343" cy="1774189"/>
          </a:xfrm>
          <a:prstGeom prst="rect">
            <a:avLst/>
          </a:prstGeom>
        </p:spPr>
        <p:txBody>
          <a:bodyPr anchor="t" rtlCol="false" tIns="0" lIns="0" bIns="0" rIns="0">
            <a:spAutoFit/>
          </a:bodyPr>
          <a:lstStyle/>
          <a:p>
            <a:pPr algn="l" marL="0" indent="0" lvl="0">
              <a:lnSpc>
                <a:spcPts val="14560"/>
              </a:lnSpc>
              <a:spcBef>
                <a:spcPct val="0"/>
              </a:spcBef>
            </a:pPr>
            <a:r>
              <a:rPr lang="en-US" b="true" sz="10400" spc="-218">
                <a:solidFill>
                  <a:srgbClr val="FFFFFF"/>
                </a:solidFill>
                <a:latin typeface="Saira Condensed Ultra-Bold"/>
                <a:ea typeface="Saira Condensed Ultra-Bold"/>
                <a:cs typeface="Saira Condensed Ultra-Bold"/>
                <a:sym typeface="Saira Condensed Ultra-Bold"/>
              </a:rPr>
              <a:t>PRESENTATION TIME</a:t>
            </a:r>
          </a:p>
        </p:txBody>
      </p:sp>
      <p:sp>
        <p:nvSpPr>
          <p:cNvPr name="TextBox 5" id="5"/>
          <p:cNvSpPr txBox="true"/>
          <p:nvPr/>
        </p:nvSpPr>
        <p:spPr>
          <a:xfrm rot="0">
            <a:off x="1028700" y="8777277"/>
            <a:ext cx="4704887" cy="735965"/>
          </a:xfrm>
          <a:prstGeom prst="rect">
            <a:avLst/>
          </a:prstGeom>
        </p:spPr>
        <p:txBody>
          <a:bodyPr anchor="t" rtlCol="false" tIns="0" lIns="0" bIns="0" rIns="0">
            <a:spAutoFit/>
          </a:bodyPr>
          <a:lstStyle/>
          <a:p>
            <a:pPr algn="l">
              <a:lnSpc>
                <a:spcPts val="1960"/>
              </a:lnSpc>
              <a:spcBef>
                <a:spcPct val="0"/>
              </a:spcBef>
            </a:pPr>
            <a:r>
              <a:rPr lang="en-US" sz="1400">
                <a:solidFill>
                  <a:srgbClr val="FFFFFF"/>
                </a:solidFill>
                <a:latin typeface="PT Sans"/>
                <a:ea typeface="PT Sans"/>
                <a:cs typeface="PT Sans"/>
                <a:sym typeface="PT Sans"/>
              </a:rPr>
              <a:t>Walkers in snow above Caledonian pine forest, </a:t>
            </a:r>
            <a:r>
              <a:rPr lang="en-US" sz="1400">
                <a:solidFill>
                  <a:srgbClr val="FFFFFF"/>
                </a:solidFill>
                <a:latin typeface="PT Sans"/>
                <a:ea typeface="PT Sans"/>
                <a:cs typeface="PT Sans"/>
                <a:sym typeface="PT Sans"/>
              </a:rPr>
              <a:t>Meall a'Bhuachaille, Cairngorms National Park </a:t>
            </a:r>
            <a:r>
              <a:rPr lang="en-US" sz="1400">
                <a:solidFill>
                  <a:srgbClr val="FFFFFF"/>
                </a:solidFill>
                <a:latin typeface="PT Sans"/>
                <a:ea typeface="PT Sans"/>
                <a:cs typeface="PT Sans"/>
                <a:sym typeface="PT Sans"/>
              </a:rPr>
              <a:t>/ James Roddie/scotlandbigpicture.com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DAGPT3JY51Y</dc:identifier>
  <dcterms:modified xsi:type="dcterms:W3CDTF">2011-08-01T06:04:30Z</dcterms:modified>
  <cp:revision>1</cp:revision>
  <dc:title>Why Not Scotland Lesson Plan - Presentation</dc:title>
</cp:coreProperties>
</file>